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7"/>
  </p:notesMasterIdLst>
  <p:handoutMasterIdLst>
    <p:handoutMasterId r:id="rId158"/>
  </p:handoutMasterIdLst>
  <p:sldIdLst>
    <p:sldId id="272" r:id="rId2"/>
    <p:sldId id="744" r:id="rId3"/>
    <p:sldId id="729" r:id="rId4"/>
    <p:sldId id="667" r:id="rId5"/>
    <p:sldId id="668" r:id="rId6"/>
    <p:sldId id="671" r:id="rId7"/>
    <p:sldId id="672" r:id="rId8"/>
    <p:sldId id="725" r:id="rId9"/>
    <p:sldId id="752" r:id="rId10"/>
    <p:sldId id="418" r:id="rId11"/>
    <p:sldId id="545" r:id="rId12"/>
    <p:sldId id="546" r:id="rId13"/>
    <p:sldId id="630" r:id="rId14"/>
    <p:sldId id="632" r:id="rId15"/>
    <p:sldId id="631" r:id="rId16"/>
    <p:sldId id="634" r:id="rId17"/>
    <p:sldId id="633" r:id="rId18"/>
    <p:sldId id="730" r:id="rId19"/>
    <p:sldId id="548" r:id="rId20"/>
    <p:sldId id="653" r:id="rId21"/>
    <p:sldId id="547" r:id="rId22"/>
    <p:sldId id="549" r:id="rId23"/>
    <p:sldId id="550" r:id="rId24"/>
    <p:sldId id="551" r:id="rId25"/>
    <p:sldId id="552" r:id="rId26"/>
    <p:sldId id="553" r:id="rId27"/>
    <p:sldId id="753" r:id="rId28"/>
    <p:sldId id="556" r:id="rId29"/>
    <p:sldId id="665" r:id="rId30"/>
    <p:sldId id="555" r:id="rId31"/>
    <p:sldId id="558" r:id="rId32"/>
    <p:sldId id="557" r:id="rId33"/>
    <p:sldId id="559" r:id="rId34"/>
    <p:sldId id="560" r:id="rId35"/>
    <p:sldId id="754" r:id="rId36"/>
    <p:sldId id="566" r:id="rId37"/>
    <p:sldId id="582" r:id="rId38"/>
    <p:sldId id="636" r:id="rId39"/>
    <p:sldId id="637" r:id="rId40"/>
    <p:sldId id="568" r:id="rId41"/>
    <p:sldId id="569" r:id="rId42"/>
    <p:sldId id="571" r:id="rId43"/>
    <p:sldId id="638" r:id="rId44"/>
    <p:sldId id="639" r:id="rId45"/>
    <p:sldId id="640" r:id="rId46"/>
    <p:sldId id="641" r:id="rId47"/>
    <p:sldId id="642" r:id="rId48"/>
    <p:sldId id="676" r:id="rId49"/>
    <p:sldId id="739" r:id="rId50"/>
    <p:sldId id="740" r:id="rId51"/>
    <p:sldId id="742" r:id="rId52"/>
    <p:sldId id="741" r:id="rId53"/>
    <p:sldId id="743" r:id="rId54"/>
    <p:sldId id="755" r:id="rId55"/>
    <p:sldId id="575" r:id="rId56"/>
    <p:sldId id="649" r:id="rId57"/>
    <p:sldId id="650" r:id="rId58"/>
    <p:sldId id="651" r:id="rId59"/>
    <p:sldId id="666" r:id="rId60"/>
    <p:sldId id="647" r:id="rId61"/>
    <p:sldId id="627" r:id="rId62"/>
    <p:sldId id="628" r:id="rId63"/>
    <p:sldId id="745" r:id="rId64"/>
    <p:sldId id="585" r:id="rId65"/>
    <p:sldId id="674" r:id="rId66"/>
    <p:sldId id="675" r:id="rId67"/>
    <p:sldId id="732" r:id="rId68"/>
    <p:sldId id="587" r:id="rId69"/>
    <p:sldId id="589" r:id="rId70"/>
    <p:sldId id="588" r:id="rId71"/>
    <p:sldId id="590" r:id="rId72"/>
    <p:sldId id="591" r:id="rId73"/>
    <p:sldId id="592" r:id="rId74"/>
    <p:sldId id="595" r:id="rId75"/>
    <p:sldId id="593" r:id="rId76"/>
    <p:sldId id="594" r:id="rId77"/>
    <p:sldId id="596" r:id="rId78"/>
    <p:sldId id="731" r:id="rId79"/>
    <p:sldId id="746" r:id="rId80"/>
    <p:sldId id="677" r:id="rId81"/>
    <p:sldId id="609" r:id="rId82"/>
    <p:sldId id="610" r:id="rId83"/>
    <p:sldId id="608" r:id="rId84"/>
    <p:sldId id="747" r:id="rId85"/>
    <p:sldId id="615" r:id="rId86"/>
    <p:sldId id="680" r:id="rId87"/>
    <p:sldId id="681" r:id="rId88"/>
    <p:sldId id="679" r:id="rId89"/>
    <p:sldId id="733" r:id="rId90"/>
    <p:sldId id="678" r:id="rId91"/>
    <p:sldId id="682" r:id="rId92"/>
    <p:sldId id="683" r:id="rId93"/>
    <p:sldId id="684" r:id="rId94"/>
    <p:sldId id="738" r:id="rId95"/>
    <p:sldId id="734" r:id="rId96"/>
    <p:sldId id="748" r:id="rId97"/>
    <p:sldId id="597" r:id="rId98"/>
    <p:sldId id="598" r:id="rId99"/>
    <p:sldId id="686" r:id="rId100"/>
    <p:sldId id="735" r:id="rId101"/>
    <p:sldId id="688" r:id="rId102"/>
    <p:sldId id="687" r:id="rId103"/>
    <p:sldId id="749" r:id="rId104"/>
    <p:sldId id="720" r:id="rId105"/>
    <p:sldId id="722" r:id="rId106"/>
    <p:sldId id="723" r:id="rId107"/>
    <p:sldId id="572" r:id="rId108"/>
    <p:sldId id="721" r:id="rId109"/>
    <p:sldId id="724" r:id="rId110"/>
    <p:sldId id="726" r:id="rId111"/>
    <p:sldId id="727" r:id="rId112"/>
    <p:sldId id="618" r:id="rId113"/>
    <p:sldId id="728" r:id="rId114"/>
    <p:sldId id="625" r:id="rId115"/>
    <p:sldId id="736" r:id="rId116"/>
    <p:sldId id="750" r:id="rId117"/>
    <p:sldId id="690" r:id="rId118"/>
    <p:sldId id="691" r:id="rId119"/>
    <p:sldId id="692" r:id="rId120"/>
    <p:sldId id="693" r:id="rId121"/>
    <p:sldId id="694" r:id="rId122"/>
    <p:sldId id="695" r:id="rId123"/>
    <p:sldId id="737" r:id="rId124"/>
    <p:sldId id="696" r:id="rId125"/>
    <p:sldId id="697" r:id="rId126"/>
    <p:sldId id="699" r:id="rId127"/>
    <p:sldId id="700" r:id="rId128"/>
    <p:sldId id="701" r:id="rId129"/>
    <p:sldId id="698" r:id="rId130"/>
    <p:sldId id="702" r:id="rId131"/>
    <p:sldId id="703" r:id="rId132"/>
    <p:sldId id="705" r:id="rId133"/>
    <p:sldId id="704" r:id="rId134"/>
    <p:sldId id="751" r:id="rId135"/>
    <p:sldId id="707" r:id="rId136"/>
    <p:sldId id="708" r:id="rId137"/>
    <p:sldId id="709" r:id="rId138"/>
    <p:sldId id="710" r:id="rId139"/>
    <p:sldId id="711" r:id="rId140"/>
    <p:sldId id="713" r:id="rId141"/>
    <p:sldId id="712" r:id="rId142"/>
    <p:sldId id="714" r:id="rId143"/>
    <p:sldId id="715" r:id="rId144"/>
    <p:sldId id="716" r:id="rId145"/>
    <p:sldId id="717" r:id="rId146"/>
    <p:sldId id="718" r:id="rId147"/>
    <p:sldId id="719" r:id="rId148"/>
    <p:sldId id="706" r:id="rId149"/>
    <p:sldId id="613" r:id="rId150"/>
    <p:sldId id="629" r:id="rId151"/>
    <p:sldId id="663" r:id="rId152"/>
    <p:sldId id="624" r:id="rId153"/>
    <p:sldId id="626" r:id="rId154"/>
    <p:sldId id="644" r:id="rId155"/>
    <p:sldId id="645" r:id="rId15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892" userDrawn="1">
          <p15:clr>
            <a:srgbClr val="A4A3A4"/>
          </p15:clr>
        </p15:guide>
        <p15:guide id="4" pos="5949" userDrawn="1">
          <p15:clr>
            <a:srgbClr val="A4A3A4"/>
          </p15:clr>
        </p15:guide>
        <p15:guide id="5" orient="horz" pos="1502" userDrawn="1">
          <p15:clr>
            <a:srgbClr val="A4A3A4"/>
          </p15:clr>
        </p15:guide>
        <p15:guide id="6" pos="347" userDrawn="1">
          <p15:clr>
            <a:srgbClr val="A4A3A4"/>
          </p15:clr>
        </p15:guide>
        <p15:guide id="7" orient="horz" pos="7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800"/>
    <a:srgbClr val="1D2241"/>
    <a:srgbClr val="D82E2A"/>
    <a:srgbClr val="2E3172"/>
    <a:srgbClr val="E5B1A4"/>
    <a:srgbClr val="9A9A9A"/>
    <a:srgbClr val="2F3172"/>
    <a:srgbClr val="919191"/>
    <a:srgbClr val="09202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/>
    <p:restoredTop sz="91137"/>
  </p:normalViewPr>
  <p:slideViewPr>
    <p:cSldViewPr snapToGrid="0" showGuides="1">
      <p:cViewPr varScale="1">
        <p:scale>
          <a:sx n="80" d="100"/>
          <a:sy n="80" d="100"/>
        </p:scale>
        <p:origin x="761" y="31"/>
      </p:cViewPr>
      <p:guideLst>
        <p:guide orient="horz" pos="2160"/>
        <p:guide pos="892"/>
        <p:guide pos="5949"/>
        <p:guide orient="horz" pos="1502"/>
        <p:guide pos="347"/>
        <p:guide orient="horz" pos="79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90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4DECF-3271-6340-8FBF-5901D8F03D7F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6ED31-C73B-DD42-86DF-7FC731180B8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4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D6384-F2D1-4EC0-B956-641EB7C28048}" type="datetimeFigureOut">
              <a:rPr lang="fr-FR" smtClean="0"/>
              <a:t>19/02/2020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D461E-7E4C-4A67-B2C8-F8DA866347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3199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30478-2960-431D-B021-8F4D2517034F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5901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</a:t>
            </a:r>
            <a:r>
              <a:rPr lang="fr-FR" dirty="0" err="1"/>
              <a:t>similar</a:t>
            </a:r>
            <a:r>
              <a:rPr lang="fr-FR" dirty="0"/>
              <a:t> to WSDL </a:t>
            </a:r>
            <a:r>
              <a:rPr lang="fr-FR" dirty="0" err="1"/>
              <a:t>tools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30478-2960-431D-B021-8F4D2517034F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898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D461E-7E4C-4A67-B2C8-F8DA8663477C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9578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D461E-7E4C-4A67-B2C8-F8DA8663477C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1451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D461E-7E4C-4A67-B2C8-F8DA8663477C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2787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perfect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have 2 violations, but </a:t>
            </a:r>
            <a:r>
              <a:rPr lang="fr-FR" dirty="0" err="1"/>
              <a:t>only</a:t>
            </a:r>
            <a:r>
              <a:rPr lang="fr-FR" dirty="0"/>
              <a:t> one </a:t>
            </a: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shown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D461E-7E4C-4A67-B2C8-F8DA8663477C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3460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perfect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have 2 violations, but </a:t>
            </a:r>
            <a:r>
              <a:rPr lang="fr-FR" dirty="0" err="1"/>
              <a:t>only</a:t>
            </a:r>
            <a:r>
              <a:rPr lang="fr-FR" dirty="0"/>
              <a:t> one </a:t>
            </a:r>
            <a:r>
              <a:rPr lang="fr-FR" dirty="0" err="1"/>
              <a:t>error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shown</a:t>
            </a:r>
            <a:r>
              <a:rPr lang="fr-FR" dirty="0"/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D461E-7E4C-4A67-B2C8-F8DA8663477C}" type="slidenum">
              <a:rPr lang="fr-FR" smtClean="0"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795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</a:t>
            </a:r>
            <a:r>
              <a:rPr lang="fr-FR" dirty="0" err="1"/>
              <a:t>similar</a:t>
            </a:r>
            <a:r>
              <a:rPr lang="fr-FR" dirty="0"/>
              <a:t> to WSDL </a:t>
            </a:r>
            <a:r>
              <a:rPr lang="fr-FR" dirty="0" err="1"/>
              <a:t>tools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30478-2960-431D-B021-8F4D2517034F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732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</a:t>
            </a:r>
            <a:r>
              <a:rPr lang="fr-FR" dirty="0" err="1"/>
              <a:t>similar</a:t>
            </a:r>
            <a:r>
              <a:rPr lang="fr-FR" dirty="0"/>
              <a:t> to WSDL </a:t>
            </a:r>
            <a:r>
              <a:rPr lang="fr-FR" dirty="0" err="1"/>
              <a:t>tools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30478-2960-431D-B021-8F4D2517034F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405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</a:t>
            </a:r>
            <a:r>
              <a:rPr lang="fr-FR" dirty="0" err="1"/>
              <a:t>similar</a:t>
            </a:r>
            <a:r>
              <a:rPr lang="fr-FR" dirty="0"/>
              <a:t> to WSDL </a:t>
            </a:r>
            <a:r>
              <a:rPr lang="fr-FR" dirty="0" err="1"/>
              <a:t>tools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30478-2960-431D-B021-8F4D2517034F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89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</a:t>
            </a:r>
            <a:r>
              <a:rPr lang="fr-FR" dirty="0" err="1"/>
              <a:t>similar</a:t>
            </a:r>
            <a:r>
              <a:rPr lang="fr-FR" dirty="0"/>
              <a:t> to WSDL </a:t>
            </a:r>
            <a:r>
              <a:rPr lang="fr-FR" dirty="0" err="1"/>
              <a:t>tools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30478-2960-431D-B021-8F4D2517034F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8019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</a:t>
            </a:r>
            <a:r>
              <a:rPr lang="fr-FR" dirty="0" err="1"/>
              <a:t>similar</a:t>
            </a:r>
            <a:r>
              <a:rPr lang="fr-FR" dirty="0"/>
              <a:t> to WSDL </a:t>
            </a:r>
            <a:r>
              <a:rPr lang="fr-FR" dirty="0" err="1"/>
              <a:t>tools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30478-2960-431D-B021-8F4D2517034F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5108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</a:t>
            </a:r>
            <a:r>
              <a:rPr lang="fr-FR" dirty="0" err="1"/>
              <a:t>similar</a:t>
            </a:r>
            <a:r>
              <a:rPr lang="fr-FR" dirty="0"/>
              <a:t> to WSDL </a:t>
            </a:r>
            <a:r>
              <a:rPr lang="fr-FR" dirty="0" err="1"/>
              <a:t>tools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30478-2960-431D-B021-8F4D2517034F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091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</a:t>
            </a:r>
            <a:r>
              <a:rPr lang="fr-FR" dirty="0" err="1"/>
              <a:t>similar</a:t>
            </a:r>
            <a:r>
              <a:rPr lang="fr-FR" dirty="0"/>
              <a:t> to WSDL </a:t>
            </a:r>
            <a:r>
              <a:rPr lang="fr-FR" dirty="0" err="1"/>
              <a:t>tools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30478-2960-431D-B021-8F4D2517034F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077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Note: </a:t>
            </a:r>
            <a:r>
              <a:rPr lang="fr-FR" dirty="0" err="1"/>
              <a:t>similar</a:t>
            </a:r>
            <a:r>
              <a:rPr lang="fr-FR" dirty="0"/>
              <a:t> to WSDL </a:t>
            </a:r>
            <a:r>
              <a:rPr lang="fr-FR" dirty="0" err="1"/>
              <a:t>tools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230478-2960-431D-B021-8F4D2517034F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830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729447-0CA3-49C1-ABDC-03DE097DE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32A29EF-FA8A-4B24-936F-9F393F6D32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noProof="0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95644C4-E32E-4F16-A075-33562CA2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C981BC-613F-4DA1-B891-A147C494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D36A66-5C35-4604-88C3-47F692C7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5828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442938-1D74-40ED-873B-ABB3B14C7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B48311-7468-47B6-A40E-2C045360D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FE89CF-9C0F-43FE-8E37-3DD9E6630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356B54-7115-4D05-8DC3-B1EA0FBB4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740C1B-2AFB-43D4-A53D-180455F85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1038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64EAD1D-39DB-4522-B06B-5D6B9C010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BF635D3-9CEB-4E4F-BF82-F01C88529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DB620B4-5FD7-4A94-8BCB-3276C5809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3E2F08-AAD2-49A6-A2DF-56F558915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353C87-B67B-45C3-9C57-B386EE261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822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65353C-D0C7-4752-A214-AC50990711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22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38815" y="2351904"/>
            <a:ext cx="4876800" cy="1470025"/>
          </a:xfrm>
        </p:spPr>
        <p:txBody>
          <a:bodyPr>
            <a:no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Cliquez</a:t>
            </a:r>
            <a:r>
              <a:rPr lang="en-GB" noProof="0" dirty="0"/>
              <a:t> et </a:t>
            </a:r>
            <a:r>
              <a:rPr lang="en-GB" noProof="0" dirty="0" err="1"/>
              <a:t>modifiez</a:t>
            </a:r>
            <a:r>
              <a:rPr lang="en-GB" noProof="0" dirty="0"/>
              <a:t> le titre</a:t>
            </a:r>
          </a:p>
        </p:txBody>
      </p:sp>
      <p:sp>
        <p:nvSpPr>
          <p:cNvPr id="6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noProof="0" dirty="0"/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 noProof="0" dirty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73E0BA-B193-4743-A8F7-1B01719828C7}" type="slidenum">
              <a:rPr lang="en-GB" noProof="0" smtClean="0"/>
              <a:pPr>
                <a:defRPr/>
              </a:pPr>
              <a:t>‹N°›</a:t>
            </a:fld>
            <a:endParaRPr lang="en-GB" noProof="0" dirty="0"/>
          </a:p>
        </p:txBody>
      </p:sp>
      <p:pic>
        <p:nvPicPr>
          <p:cNvPr id="11" name="Graphique 10">
            <a:extLst>
              <a:ext uri="{FF2B5EF4-FFF2-40B4-BE49-F238E27FC236}">
                <a16:creationId xmlns:a16="http://schemas.microsoft.com/office/drawing/2014/main" id="{C5F830A4-23E1-4547-9A41-35D8013F27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83" y="5241600"/>
            <a:ext cx="2349417" cy="84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94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6CDC93-D1EE-4767-BCCD-4CCC048A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19A5E-29A5-48E4-872F-F4DC76FBA5C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GB" noProof="0"/>
              <a:t>Modifier les styles du texte du masque</a:t>
            </a:r>
          </a:p>
          <a:p>
            <a:pPr lvl="1"/>
            <a:r>
              <a:rPr lang="en-GB" noProof="0"/>
              <a:t>Deuxième niveau</a:t>
            </a:r>
          </a:p>
          <a:p>
            <a:pPr lvl="2"/>
            <a:r>
              <a:rPr lang="en-GB" noProof="0"/>
              <a:t>Troisième niveau</a:t>
            </a:r>
          </a:p>
          <a:p>
            <a:pPr lvl="3"/>
            <a:r>
              <a:rPr lang="en-GB" noProof="0"/>
              <a:t>Quatrième niveau</a:t>
            </a:r>
          </a:p>
          <a:p>
            <a:pPr lvl="4"/>
            <a:r>
              <a:rPr lang="en-GB" noProof="0"/>
              <a:t>Cinquième niveau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A90476-A3E8-4394-86A1-EE156B65CA6D}"/>
              </a:ext>
            </a:extLst>
          </p:cNvPr>
          <p:cNvSpPr/>
          <p:nvPr userDrawn="1"/>
        </p:nvSpPr>
        <p:spPr>
          <a:xfrm>
            <a:off x="3808" y="6169582"/>
            <a:ext cx="3040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u="sng" dirty="0"/>
              <a:t>http://bit.ly/phpuk-graphqlite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D929170F-9872-4344-8CC0-92A0CDF62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EED4D319-85A9-4BBD-AEB4-E645B56F5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98300866-EA10-454C-9171-A0AF9FB4B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91575" y="6492873"/>
            <a:ext cx="2743200" cy="365125"/>
          </a:xfrm>
        </p:spPr>
        <p:txBody>
          <a:bodyPr/>
          <a:lstStyle/>
          <a:p>
            <a:fld id="{588A1DAD-13E3-4EA6-AF70-01E6BDBC934B}" type="slidenum">
              <a:rPr lang="fr-FR" smtClean="0"/>
              <a:t>‹N°›</a:t>
            </a:fld>
            <a:endParaRPr lang="fr-FR"/>
          </a:p>
        </p:txBody>
      </p:sp>
      <p:sp>
        <p:nvSpPr>
          <p:cNvPr id="11" name="Forme libre : forme 10">
            <a:extLst>
              <a:ext uri="{FF2B5EF4-FFF2-40B4-BE49-F238E27FC236}">
                <a16:creationId xmlns:a16="http://schemas.microsoft.com/office/drawing/2014/main" id="{DEEA8D29-E911-4444-95DA-A7EA1858BA1C}"/>
              </a:ext>
            </a:extLst>
          </p:cNvPr>
          <p:cNvSpPr/>
          <p:nvPr userDrawn="1"/>
        </p:nvSpPr>
        <p:spPr>
          <a:xfrm rot="2700000">
            <a:off x="3006552" y="5991674"/>
            <a:ext cx="496957" cy="549966"/>
          </a:xfrm>
          <a:custGeom>
            <a:avLst/>
            <a:gdLst>
              <a:gd name="connsiteX0" fmla="*/ 496957 w 496957"/>
              <a:gd name="connsiteY0" fmla="*/ 0 h 549966"/>
              <a:gd name="connsiteX1" fmla="*/ 152400 w 496957"/>
              <a:gd name="connsiteY1" fmla="*/ 185531 h 549966"/>
              <a:gd name="connsiteX2" fmla="*/ 0 w 496957"/>
              <a:gd name="connsiteY2" fmla="*/ 549966 h 54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957" h="549966">
                <a:moveTo>
                  <a:pt x="496957" y="0"/>
                </a:moveTo>
                <a:cubicBezTo>
                  <a:pt x="366091" y="46935"/>
                  <a:pt x="235226" y="93870"/>
                  <a:pt x="152400" y="185531"/>
                </a:cubicBezTo>
                <a:cubicBezTo>
                  <a:pt x="69574" y="277192"/>
                  <a:pt x="41965" y="470453"/>
                  <a:pt x="0" y="549966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869E6A0-3681-4837-A02B-96A8A2C23647}"/>
              </a:ext>
            </a:extLst>
          </p:cNvPr>
          <p:cNvSpPr txBox="1"/>
          <p:nvPr userDrawn="1"/>
        </p:nvSpPr>
        <p:spPr>
          <a:xfrm>
            <a:off x="3581400" y="6143909"/>
            <a:ext cx="2276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>
                <a:latin typeface="Ink Free" panose="03080402000500000000" pitchFamily="66" charset="0"/>
              </a:rPr>
              <a:t>Download the workshop!</a:t>
            </a:r>
          </a:p>
        </p:txBody>
      </p:sp>
    </p:spTree>
    <p:extLst>
      <p:ext uri="{BB962C8B-B14F-4D97-AF65-F5344CB8AC3E}">
        <p14:creationId xmlns:p14="http://schemas.microsoft.com/office/powerpoint/2010/main" val="2708580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B75231-3F71-476F-B92A-9D94A40E3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C4B5A91-F04B-46DD-8622-271908090F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2F4EB4-5DE9-4D4B-97AE-34490D109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7855E9-B459-43B6-B4BE-0F11124BA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D0489DC-36C8-4747-9975-0D73702A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458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C100FE-60E3-42B8-99E9-202E1680B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196FE4-2979-454D-817E-578253318C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0F9B9D-FAFA-47D9-9542-9920FB6BD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CEB237-80EB-4F46-BC40-DDC83BEFD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1304E8-C9C4-4D5D-A2C6-9728A9E00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3CA642-9459-465B-AC01-97791577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6298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48F79E-7B59-4C26-BAC4-F41CA350E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F1CC38-8183-4933-B294-173F3A92B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31091CC-6AC7-4578-91EA-880922E01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B00BD9C-9AB1-4306-A943-2B15CFB96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AE118EF-497A-43B9-98A2-E03FB2704C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6E49971-F749-4403-978B-7A264CF88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FDD2D65-603B-469F-B449-2569C2D6E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73E866-02AC-4B39-A276-DF8F32FF1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933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6E9FA1-0022-4135-8744-C3E2AB86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11E52E2-91B4-452F-B048-475AF9990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21FCCCC-E9E1-46E7-BD43-AD6F110BA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8C2F26-E819-44D8-A493-ECACB708A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9700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5C20DCB-D23F-48FA-963A-42D840DA7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73DFA4A-5AD4-49F8-A77C-86E265859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BAC662-0603-4F1B-8859-78BA944E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969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4D594-6CB4-4B1A-ADB7-7F730E0AB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940693-6636-45B4-B5DC-440746596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3B2457-B4ED-4C10-B4E3-C6DC5EC56E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510018-44A3-487B-BFAE-404410DC0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A453906-AD70-4221-A82A-F8CEE91A4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DE82ED2-D243-4A6E-B638-C98B2496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9329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09F953-1F14-42FC-BAEB-E409AD50E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2B9A69E-91BE-431F-B846-2B73FF181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4328F5A-30C0-41C7-B5E0-58BAA598A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A36514-39A9-40A8-91B3-73ECF5BE2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68DE0B-DBAE-433A-9960-2F92ECBEA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5D9243-030E-459E-BF9D-0D61ED11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151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577E0C-BF26-486C-ADCF-6132AA4CBB8B}"/>
              </a:ext>
            </a:extLst>
          </p:cNvPr>
          <p:cNvSpPr/>
          <p:nvPr userDrawn="1"/>
        </p:nvSpPr>
        <p:spPr>
          <a:xfrm>
            <a:off x="0" y="6500546"/>
            <a:ext cx="12192000" cy="357275"/>
          </a:xfrm>
          <a:prstGeom prst="rect">
            <a:avLst/>
          </a:prstGeom>
          <a:blipFill dpi="0" rotWithShape="1">
            <a:blip r:embed="rId14"/>
            <a:srcRect/>
            <a:tile tx="5080000" ty="76200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DD524F-7AA3-44D2-B0A9-27A025429077}"/>
              </a:ext>
            </a:extLst>
          </p:cNvPr>
          <p:cNvSpPr/>
          <p:nvPr userDrawn="1"/>
        </p:nvSpPr>
        <p:spPr>
          <a:xfrm>
            <a:off x="0" y="2"/>
            <a:ext cx="12192000" cy="122703"/>
          </a:xfrm>
          <a:prstGeom prst="rect">
            <a:avLst/>
          </a:prstGeom>
          <a:blipFill dpi="0" rotWithShape="1">
            <a:blip r:embed="rId14"/>
            <a:srcRect/>
            <a:tile tx="2540000" ty="508000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800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9DBD92F-9AC4-4816-8E5F-B9DE7F9F9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19E0DD-DC33-489D-A04D-2EF8BB956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Modifier les styles du texte du masque</a:t>
            </a:r>
          </a:p>
          <a:p>
            <a:pPr lvl="1"/>
            <a:r>
              <a:rPr lang="en-GB" noProof="0"/>
              <a:t>Deuxième niveau</a:t>
            </a:r>
          </a:p>
          <a:p>
            <a:pPr lvl="2"/>
            <a:r>
              <a:rPr lang="en-GB" noProof="0"/>
              <a:t>Troisième niveau</a:t>
            </a:r>
          </a:p>
          <a:p>
            <a:pPr lvl="3"/>
            <a:r>
              <a:rPr lang="en-GB" noProof="0"/>
              <a:t>Quatrième niveau</a:t>
            </a:r>
          </a:p>
          <a:p>
            <a:pPr lvl="4"/>
            <a:r>
              <a:rPr lang="en-GB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15826A-80A8-4D80-A483-7BA0E60145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40B9E0-3BF9-4BE1-AA4B-F1E20D22EA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228F7F-6617-4BC0-A1C9-CD9BF8D63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A1DAD-13E3-4EA6-AF70-01E6BDBC93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604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ite.thecodingmachine.io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hyperlink" Target="https://thecodingmachine.io/" TargetMode="External"/><Relationship Id="rId3" Type="http://schemas.openxmlformats.org/officeDocument/2006/relationships/image" Target="../media/image57.png"/><Relationship Id="rId7" Type="http://schemas.openxmlformats.org/officeDocument/2006/relationships/hyperlink" Target="https://www.thecodingmachine.com/open-source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.wikipedia.org/wiki/Archivo:Ambox_warning_yellow.sv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ngimg.com/download/579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phpmyadmin.localhost/" TargetMode="External"/><Relationship Id="rId2" Type="http://schemas.openxmlformats.org/officeDocument/2006/relationships/hyperlink" Target="http://localhost:81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84/" TargetMode="External"/><Relationship Id="rId4" Type="http://schemas.openxmlformats.org/officeDocument/2006/relationships/hyperlink" Target="http://localhost:83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eb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Archivo:Ambox_warning_yellow.sv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4400" dirty="0" err="1"/>
              <a:t>GraphQLite</a:t>
            </a:r>
            <a:r>
              <a:rPr lang="fr-FR" sz="4400" dirty="0"/>
              <a:t> workshop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-1993291" y="14642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4F1A53A-373F-4EF8-A40A-8FED4240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6054" y="1010921"/>
            <a:ext cx="3711786" cy="3711786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F7C6B9-72B8-4ECD-8BCB-3BC01C07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49DFE-5DD6-4382-8035-D65EABEC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3E0BA-B193-4743-A8F7-1B01719828C7}" type="slidenum">
              <a:rPr lang="en-GB" noProof="0" smtClean="0"/>
              <a:pPr>
                <a:defRPr/>
              </a:pPr>
              <a:t>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6680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GraphQL</a:t>
            </a:r>
            <a:r>
              <a:rPr lang="fr-FR" dirty="0"/>
              <a:t> ?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7"/>
            <a:ext cx="76796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GraphQL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a </a:t>
            </a:r>
            <a:r>
              <a:rPr lang="fr-FR" sz="2800" b="1" u="sng" dirty="0" err="1"/>
              <a:t>protocol</a:t>
            </a:r>
            <a:endParaRPr lang="fr-FR" sz="2800" b="1" u="sng" dirty="0"/>
          </a:p>
          <a:p>
            <a:pPr algn="r"/>
            <a:endParaRPr lang="fr-FR" sz="28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CE63152-E356-4B3E-976A-7111251FB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4B6149A-C4C9-4B1F-955B-775C53492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10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0E14454-ADD6-4A67-8BAD-743EFE215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" y="1614488"/>
            <a:ext cx="1814512" cy="181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288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8F84BC-4901-418C-9B68-3CC29687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300754-74AF-47DF-B9EF-F903CA3F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A43BED-0BAF-4D1D-A6F2-69949F5D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100</a:t>
            </a:fld>
            <a:endParaRPr lang="fr-FR"/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CD10F350-C489-402E-984B-9AADE764A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8A4632C-BE74-45C4-B677-13CEA4E4F722}"/>
              </a:ext>
            </a:extLst>
          </p:cNvPr>
          <p:cNvSpPr txBox="1"/>
          <p:nvPr/>
        </p:nvSpPr>
        <p:spPr>
          <a:xfrm>
            <a:off x="1984137" y="268563"/>
            <a:ext cx="81628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  <a:effectLst>
                  <a:outerShdw blurRad="190500" sx="102000" sy="102000" algn="ctr" rotWithShape="0">
                    <a:prstClr val="black">
                      <a:alpha val="77000"/>
                    </a:prstClr>
                  </a:outerShdw>
                </a:effectLst>
                <a:latin typeface="Impact" panose="020B0806030902050204" pitchFamily="34" charset="0"/>
              </a:rPr>
              <a:t>SERVICES IN YOUR MODEL?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73C22A9-6601-4BF7-B68F-57DB1A2506AF}"/>
              </a:ext>
            </a:extLst>
          </p:cNvPr>
          <p:cNvSpPr txBox="1"/>
          <p:nvPr/>
        </p:nvSpPr>
        <p:spPr>
          <a:xfrm>
            <a:off x="2692669" y="5573774"/>
            <a:ext cx="67457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  <a:effectLst>
                  <a:outerShdw blurRad="190500" sx="102000" sy="102000" algn="ctr" rotWithShape="0">
                    <a:prstClr val="black">
                      <a:alpha val="77000"/>
                    </a:prstClr>
                  </a:outerShdw>
                </a:effectLst>
                <a:latin typeface="Impact" panose="020B0806030902050204" pitchFamily="34" charset="0"/>
              </a:rPr>
              <a:t>ARE YOU KIDDING ME?</a:t>
            </a:r>
          </a:p>
        </p:txBody>
      </p:sp>
    </p:spTree>
    <p:extLst>
      <p:ext uri="{BB962C8B-B14F-4D97-AF65-F5344CB8AC3E}">
        <p14:creationId xmlns:p14="http://schemas.microsoft.com/office/powerpoint/2010/main" val="20864327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our sample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Our </a:t>
            </a:r>
            <a:r>
              <a:rPr lang="en-US" sz="2800" dirty="0" err="1">
                <a:latin typeface="Consolas" panose="020B0609020204030204" pitchFamily="49" charset="0"/>
              </a:rPr>
              <a:t>getVat</a:t>
            </a:r>
            <a:r>
              <a:rPr lang="en-US" sz="2800" dirty="0"/>
              <a:t> method requires directly the </a:t>
            </a:r>
            <a:r>
              <a:rPr lang="en-US" sz="2800" dirty="0" err="1">
                <a:latin typeface="Consolas" panose="020B0609020204030204" pitchFamily="49" charset="0"/>
              </a:rPr>
              <a:t>VatService</a:t>
            </a:r>
            <a:r>
              <a:rPr lang="en-US" sz="2800" dirty="0"/>
              <a:t> class. This is not ideal because our entity is supposed to be independent of any service now depends on an external service.</a:t>
            </a:r>
          </a:p>
          <a:p>
            <a:endParaRPr lang="en-US" sz="2800" dirty="0"/>
          </a:p>
          <a:p>
            <a:r>
              <a:rPr lang="en-US" sz="2800" dirty="0"/>
              <a:t>Our models should be independent of any service. We can reach this independence by using interfaces (dependency inversion principle).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F33A28-BCCD-44F9-A5C8-86CFCEB50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5ED685-3ECB-472F-A25E-CD5930854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7302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our sample</a:t>
            </a:r>
            <a:endParaRPr lang="en-US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8A0A8D4-1D37-4D47-93D2-E30DB2C3C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4" y="1739115"/>
            <a:ext cx="9205913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…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@Field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Autowire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(for="$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vatService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getVat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VatServiceInterface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vatService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vatService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getVat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DCCC9C-CEB2-4135-AEBE-7B7D57F9EEAC}"/>
              </a:ext>
            </a:extLst>
          </p:cNvPr>
          <p:cNvSpPr/>
          <p:nvPr/>
        </p:nvSpPr>
        <p:spPr>
          <a:xfrm>
            <a:off x="4933950" y="3976686"/>
            <a:ext cx="2786063" cy="347663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F0AB299-0FDD-4B9F-B866-EE2C6CDBD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6D3C72-9CAC-47D5-93AE-7754F846B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6901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38815" y="46854"/>
            <a:ext cx="4876800" cy="1470025"/>
          </a:xfrm>
        </p:spPr>
        <p:txBody>
          <a:bodyPr/>
          <a:lstStyle/>
          <a:p>
            <a:r>
              <a:rPr lang="en-GB" sz="4400"/>
              <a:t>Hands on time!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4F1A53A-373F-4EF8-A40A-8FED4240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6054" y="1010921"/>
            <a:ext cx="3711786" cy="3711786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F7C6B9-72B8-4ECD-8BCB-3BC01C07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49DFE-5DD6-4382-8035-D65EABEC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3E0BA-B193-4743-A8F7-1B01719828C7}" type="slidenum">
              <a:rPr lang="en-GB" noProof="0" smtClean="0"/>
              <a:pPr>
                <a:defRPr/>
              </a:pPr>
              <a:t>103</a:t>
            </a:fld>
            <a:endParaRPr lang="en-GB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55C60CC-BA7D-4817-9BB7-C91DF0E90108}"/>
              </a:ext>
            </a:extLst>
          </p:cNvPr>
          <p:cNvSpPr txBox="1">
            <a:spLocks/>
          </p:cNvSpPr>
          <p:nvPr/>
        </p:nvSpPr>
        <p:spPr>
          <a:xfrm>
            <a:off x="1405477" y="1311045"/>
            <a:ext cx="7209885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Getting started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Pagination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Authentication / Authorisation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 err="1">
                <a:solidFill>
                  <a:schemeClr val="bg1"/>
                </a:solidFill>
              </a:rPr>
              <a:t>Autowiring</a:t>
            </a:r>
            <a:endParaRPr lang="en-GB" sz="3200" dirty="0">
              <a:solidFill>
                <a:schemeClr val="bg1"/>
              </a:solidFill>
            </a:endParaRP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The front-end side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Mutations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Performance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endParaRPr lang="en-GB" sz="3200" dirty="0"/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endParaRPr lang="en-GB" sz="3200" dirty="0"/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endParaRPr lang="en-GB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CAA394-8DD0-48A6-BE6D-2A81935CFE6C}"/>
              </a:ext>
            </a:extLst>
          </p:cNvPr>
          <p:cNvSpPr/>
          <p:nvPr/>
        </p:nvSpPr>
        <p:spPr>
          <a:xfrm>
            <a:off x="1361662" y="4344086"/>
            <a:ext cx="6057900" cy="70961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32675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on the client side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There are 2 strategies: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03C69C-95BC-422E-9421-63DA45085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78D5395-D035-4977-AFC8-21815DCE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104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BC98AFE-9185-4E42-9138-681C519ADED6}"/>
              </a:ext>
            </a:extLst>
          </p:cNvPr>
          <p:cNvSpPr/>
          <p:nvPr/>
        </p:nvSpPr>
        <p:spPr>
          <a:xfrm>
            <a:off x="1311543" y="3106911"/>
            <a:ext cx="3560663" cy="866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Lightweight</a:t>
            </a:r>
            <a:r>
              <a:rPr lang="fr-FR" sz="2400" dirty="0"/>
              <a:t> client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001F1CC-C3D4-4F80-BEB3-0AC6C47991AC}"/>
              </a:ext>
            </a:extLst>
          </p:cNvPr>
          <p:cNvSpPr/>
          <p:nvPr/>
        </p:nvSpPr>
        <p:spPr>
          <a:xfrm>
            <a:off x="5988327" y="3106911"/>
            <a:ext cx="4055786" cy="866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Full </a:t>
            </a:r>
            <a:r>
              <a:rPr lang="fr-FR" sz="2400" dirty="0" err="1"/>
              <a:t>featured</a:t>
            </a:r>
            <a:r>
              <a:rPr lang="fr-FR" sz="2400" dirty="0"/>
              <a:t> client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C947D4D-F915-4271-987B-94665F6860B0}"/>
              </a:ext>
            </a:extLst>
          </p:cNvPr>
          <p:cNvSpPr txBox="1"/>
          <p:nvPr/>
        </p:nvSpPr>
        <p:spPr>
          <a:xfrm>
            <a:off x="1311544" y="4073356"/>
            <a:ext cx="39843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Simple wrapper around “fetch”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3CDC80-0233-4CF4-91C1-92652C6D8060}"/>
              </a:ext>
            </a:extLst>
          </p:cNvPr>
          <p:cNvSpPr txBox="1"/>
          <p:nvPr/>
        </p:nvSpPr>
        <p:spPr>
          <a:xfrm>
            <a:off x="5987906" y="4073356"/>
            <a:ext cx="39843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Cache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Typescript types generation…</a:t>
            </a:r>
          </a:p>
        </p:txBody>
      </p:sp>
    </p:spTree>
    <p:extLst>
      <p:ext uri="{BB962C8B-B14F-4D97-AF65-F5344CB8AC3E}">
        <p14:creationId xmlns:p14="http://schemas.microsoft.com/office/powerpoint/2010/main" val="37907361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on the client side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There are 2 strategies: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03C69C-95BC-422E-9421-63DA45085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78D5395-D035-4977-AFC8-21815DCE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105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BC98AFE-9185-4E42-9138-681C519ADED6}"/>
              </a:ext>
            </a:extLst>
          </p:cNvPr>
          <p:cNvSpPr/>
          <p:nvPr/>
        </p:nvSpPr>
        <p:spPr>
          <a:xfrm>
            <a:off x="1311543" y="3106911"/>
            <a:ext cx="3560663" cy="866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Lightweight</a:t>
            </a:r>
            <a:r>
              <a:rPr lang="fr-FR" sz="2400" dirty="0"/>
              <a:t> client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001F1CC-C3D4-4F80-BEB3-0AC6C47991AC}"/>
              </a:ext>
            </a:extLst>
          </p:cNvPr>
          <p:cNvSpPr/>
          <p:nvPr/>
        </p:nvSpPr>
        <p:spPr>
          <a:xfrm>
            <a:off x="5988327" y="3106911"/>
            <a:ext cx="4055786" cy="8667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400" dirty="0"/>
              <a:t>Full </a:t>
            </a:r>
            <a:r>
              <a:rPr lang="fr-FR" sz="2400" dirty="0" err="1"/>
              <a:t>featured</a:t>
            </a:r>
            <a:r>
              <a:rPr lang="fr-FR" sz="2400" dirty="0"/>
              <a:t> client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C947D4D-F915-4271-987B-94665F6860B0}"/>
              </a:ext>
            </a:extLst>
          </p:cNvPr>
          <p:cNvSpPr txBox="1"/>
          <p:nvPr/>
        </p:nvSpPr>
        <p:spPr>
          <a:xfrm>
            <a:off x="1311544" y="4073356"/>
            <a:ext cx="3984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Urql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FetchQL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GraphQL</a:t>
            </a:r>
            <a:r>
              <a:rPr lang="en-US" sz="2400" dirty="0"/>
              <a:t>-Request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3CDC80-0233-4CF4-91C1-92652C6D8060}"/>
              </a:ext>
            </a:extLst>
          </p:cNvPr>
          <p:cNvSpPr txBox="1"/>
          <p:nvPr/>
        </p:nvSpPr>
        <p:spPr>
          <a:xfrm>
            <a:off x="5987906" y="4073356"/>
            <a:ext cx="4961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Apollo (framework-agnostic)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Relay (React only)</a:t>
            </a:r>
          </a:p>
        </p:txBody>
      </p:sp>
    </p:spTree>
    <p:extLst>
      <p:ext uri="{BB962C8B-B14F-4D97-AF65-F5344CB8AC3E}">
        <p14:creationId xmlns:p14="http://schemas.microsoft.com/office/powerpoint/2010/main" val="36962066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on the client side</a:t>
            </a:r>
            <a:br>
              <a:rPr lang="en-US" dirty="0"/>
            </a:br>
            <a:r>
              <a:rPr lang="en-US" dirty="0"/>
              <a:t>About Relay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Relay is the </a:t>
            </a:r>
            <a:r>
              <a:rPr lang="en-US" sz="2800" dirty="0" err="1"/>
              <a:t>GraphQL</a:t>
            </a:r>
            <a:r>
              <a:rPr lang="en-US" sz="2800" dirty="0"/>
              <a:t> client from Facebook.</a:t>
            </a:r>
          </a:p>
          <a:p>
            <a:endParaRPr lang="en-US" sz="2800" dirty="0"/>
          </a:p>
          <a:p>
            <a:r>
              <a:rPr lang="en-US" sz="2800" dirty="0"/>
              <a:t>It comes with a set of restrictions on the </a:t>
            </a:r>
            <a:r>
              <a:rPr lang="en-US" sz="2800" dirty="0" err="1"/>
              <a:t>GraphQL</a:t>
            </a:r>
            <a:r>
              <a:rPr lang="en-US" sz="2800" dirty="0"/>
              <a:t> schema.</a:t>
            </a:r>
          </a:p>
          <a:p>
            <a:endParaRPr lang="en-US" sz="2800" dirty="0"/>
          </a:p>
          <a:p>
            <a:r>
              <a:rPr lang="en-US" sz="2800" dirty="0"/>
              <a:t>To use Relay, you need a </a:t>
            </a:r>
            <a:r>
              <a:rPr lang="en-US" sz="2800" dirty="0" err="1"/>
              <a:t>GraphQL</a:t>
            </a:r>
            <a:r>
              <a:rPr lang="en-US" sz="2800" dirty="0"/>
              <a:t> server compatible with Relay (like </a:t>
            </a:r>
            <a:r>
              <a:rPr lang="en-US" sz="2800" i="1" dirty="0"/>
              <a:t>Lighthouse</a:t>
            </a:r>
            <a:r>
              <a:rPr lang="en-US" sz="2800" dirty="0"/>
              <a:t> or </a:t>
            </a:r>
            <a:r>
              <a:rPr lang="en-US" sz="2800" i="1" dirty="0" err="1"/>
              <a:t>Overblog</a:t>
            </a:r>
            <a:r>
              <a:rPr lang="en-US" sz="2800" i="1" dirty="0"/>
              <a:t>/</a:t>
            </a:r>
            <a:r>
              <a:rPr lang="en-US" sz="2800" i="1" dirty="0" err="1"/>
              <a:t>GraphQL</a:t>
            </a:r>
            <a:r>
              <a:rPr lang="en-US" sz="2800" i="1" dirty="0"/>
              <a:t>-bundle</a:t>
            </a:r>
            <a:r>
              <a:rPr lang="en-US" sz="2800" dirty="0"/>
              <a:t>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03C69C-95BC-422E-9421-63DA45085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78D5395-D035-4977-AFC8-21815DCE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106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1166EA5-ABA2-497A-B2F0-60030F246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" y="1708803"/>
            <a:ext cx="1995488" cy="199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418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on Apollo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Apollo has bindings with: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Angular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React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VueJS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Svelte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 bundle a React/Angular/Vue component in a Apollo component and Apollo takes in charge the query to the server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03C69C-95BC-422E-9421-63DA45085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78D5395-D035-4977-AFC8-21815DCE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107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E183602-B1F4-4BA8-9061-E4ED34E73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65" y="1934576"/>
            <a:ext cx="2062362" cy="206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544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on the client side – with types!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GraphQL</a:t>
            </a:r>
            <a:r>
              <a:rPr lang="en-US" sz="2800" dirty="0"/>
              <a:t> has types.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Typescript has types.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makes a lot of sense to propagate types from </a:t>
            </a:r>
            <a:r>
              <a:rPr lang="en-US" sz="2800" dirty="0" err="1"/>
              <a:t>GraphQL</a:t>
            </a:r>
            <a:r>
              <a:rPr lang="en-US" sz="2800" dirty="0"/>
              <a:t> to typescript:</a:t>
            </a:r>
          </a:p>
          <a:p>
            <a:endParaRPr lang="en-US" sz="28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03C69C-95BC-422E-9421-63DA45085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78D5395-D035-4977-AFC8-21815DCE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108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68702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on the client side – with types!</a:t>
            </a:r>
            <a:endParaRPr lang="en-US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803C69C-95BC-422E-9421-63DA45085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78D5395-D035-4977-AFC8-21815DCE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109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2E353F4-E6A8-4022-A3DA-713FAEBDA08B}"/>
              </a:ext>
            </a:extLst>
          </p:cNvPr>
          <p:cNvSpPr/>
          <p:nvPr/>
        </p:nvSpPr>
        <p:spPr>
          <a:xfrm>
            <a:off x="738187" y="2090738"/>
            <a:ext cx="2667000" cy="12334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GraphQL</a:t>
            </a:r>
            <a:r>
              <a:rPr lang="fr-FR" sz="2400" dirty="0"/>
              <a:t> </a:t>
            </a:r>
            <a:r>
              <a:rPr lang="fr-FR" sz="2400" dirty="0" err="1"/>
              <a:t>schema</a:t>
            </a:r>
            <a:br>
              <a:rPr lang="fr-FR" sz="2400" dirty="0"/>
            </a:br>
            <a:r>
              <a:rPr lang="fr-FR" dirty="0"/>
              <a:t>(</a:t>
            </a:r>
            <a:r>
              <a:rPr lang="fr-FR" dirty="0" err="1"/>
              <a:t>from</a:t>
            </a:r>
            <a:r>
              <a:rPr lang="fr-FR" dirty="0"/>
              <a:t> the server)</a:t>
            </a:r>
            <a:endParaRPr lang="fr-FR" sz="240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8C97A85-0AC2-4400-A4B0-A822786DF8A9}"/>
              </a:ext>
            </a:extLst>
          </p:cNvPr>
          <p:cNvSpPr/>
          <p:nvPr/>
        </p:nvSpPr>
        <p:spPr>
          <a:xfrm>
            <a:off x="738187" y="3829048"/>
            <a:ext cx="2667000" cy="12334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GraphQL</a:t>
            </a:r>
            <a:r>
              <a:rPr lang="fr-FR" sz="2400" dirty="0"/>
              <a:t> </a:t>
            </a:r>
            <a:r>
              <a:rPr lang="fr-FR" sz="2400" dirty="0" err="1"/>
              <a:t>queries</a:t>
            </a:r>
            <a:br>
              <a:rPr lang="fr-FR" sz="2400" dirty="0"/>
            </a:br>
            <a:r>
              <a:rPr lang="fr-FR" dirty="0"/>
              <a:t>(</a:t>
            </a:r>
            <a:r>
              <a:rPr lang="fr-FR" dirty="0" err="1"/>
              <a:t>from</a:t>
            </a:r>
            <a:r>
              <a:rPr lang="fr-FR" dirty="0"/>
              <a:t> the client code)</a:t>
            </a:r>
            <a:endParaRPr lang="fr-FR" sz="24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EB2BB8E-E54C-4BAD-8EFA-5CC822409F85}"/>
              </a:ext>
            </a:extLst>
          </p:cNvPr>
          <p:cNvSpPr/>
          <p:nvPr/>
        </p:nvSpPr>
        <p:spPr>
          <a:xfrm>
            <a:off x="8991601" y="3019425"/>
            <a:ext cx="2667000" cy="12334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Typescript</a:t>
            </a:r>
            <a:r>
              <a:rPr lang="fr-FR" sz="2400" dirty="0"/>
              <a:t> interfaces</a:t>
            </a: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0CF3CFA6-BD8A-438F-9A71-EFAC2AE11AA4}"/>
              </a:ext>
            </a:extLst>
          </p:cNvPr>
          <p:cNvSpPr/>
          <p:nvPr/>
        </p:nvSpPr>
        <p:spPr>
          <a:xfrm rot="1800000">
            <a:off x="3759994" y="2717397"/>
            <a:ext cx="838200" cy="704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ACFAC378-16CD-40D5-B39D-24E6E307A78E}"/>
              </a:ext>
            </a:extLst>
          </p:cNvPr>
          <p:cNvSpPr/>
          <p:nvPr/>
        </p:nvSpPr>
        <p:spPr>
          <a:xfrm rot="19800000">
            <a:off x="3759994" y="3710355"/>
            <a:ext cx="838200" cy="70485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8E56D5C-723D-412A-80A4-4027FF5E159F}"/>
              </a:ext>
            </a:extLst>
          </p:cNvPr>
          <p:cNvSpPr/>
          <p:nvPr/>
        </p:nvSpPr>
        <p:spPr>
          <a:xfrm>
            <a:off x="4900613" y="3019425"/>
            <a:ext cx="2667000" cy="12334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Apollo </a:t>
            </a:r>
            <a:r>
              <a:rPr lang="fr-FR" sz="2400" dirty="0" err="1"/>
              <a:t>codegen</a:t>
            </a:r>
            <a:endParaRPr lang="fr-FR" sz="2400" dirty="0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CFE23A17-176F-4584-8514-47DA58DECDC6}"/>
              </a:ext>
            </a:extLst>
          </p:cNvPr>
          <p:cNvSpPr/>
          <p:nvPr/>
        </p:nvSpPr>
        <p:spPr>
          <a:xfrm>
            <a:off x="7870032" y="3232157"/>
            <a:ext cx="838200" cy="7048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4038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GraphQL</a:t>
            </a:r>
            <a:r>
              <a:rPr lang="fr-FR" dirty="0"/>
              <a:t> ?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7"/>
            <a:ext cx="76796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GraphQL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a </a:t>
            </a:r>
            <a:r>
              <a:rPr lang="fr-FR" sz="2800" b="1" u="sng" dirty="0" err="1"/>
              <a:t>protocol</a:t>
            </a:r>
            <a:endParaRPr lang="fr-FR" sz="28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It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b="1" dirty="0"/>
              <a:t>not</a:t>
            </a:r>
            <a:r>
              <a:rPr lang="fr-FR" sz="2800" dirty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/>
              <a:t>A </a:t>
            </a:r>
            <a:r>
              <a:rPr lang="fr-FR" sz="2800" dirty="0" err="1"/>
              <a:t>fancy</a:t>
            </a:r>
            <a:r>
              <a:rPr lang="fr-FR" sz="2800" dirty="0"/>
              <a:t> new </a:t>
            </a:r>
            <a:r>
              <a:rPr lang="fr-FR" sz="2800" dirty="0" err="1"/>
              <a:t>database</a:t>
            </a:r>
            <a:endParaRPr lang="fr-FR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/>
              <a:t>A </a:t>
            </a:r>
            <a:r>
              <a:rPr lang="fr-FR" sz="2800" dirty="0" err="1"/>
              <a:t>database</a:t>
            </a:r>
            <a:r>
              <a:rPr lang="fr-FR" sz="2800" dirty="0"/>
              <a:t> </a:t>
            </a:r>
            <a:r>
              <a:rPr lang="fr-FR" sz="2800" dirty="0" err="1"/>
              <a:t>query</a:t>
            </a:r>
            <a:r>
              <a:rPr lang="fr-FR" sz="2800" dirty="0"/>
              <a:t> </a:t>
            </a:r>
            <a:r>
              <a:rPr lang="fr-FR" sz="2800" dirty="0" err="1"/>
              <a:t>language</a:t>
            </a:r>
            <a:r>
              <a:rPr lang="fr-FR" sz="2800" dirty="0"/>
              <a:t> like SQL</a:t>
            </a:r>
          </a:p>
          <a:p>
            <a:endParaRPr lang="fr-FR" sz="2800" i="1" dirty="0"/>
          </a:p>
          <a:p>
            <a:pPr algn="r"/>
            <a:endParaRPr lang="fr-FR" sz="28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B0BEE3-CF74-4554-8FDB-41A5F912C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8AF7FC-3B66-4CCA-A540-8701F0A9A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7B9D18E-C97B-4DDA-BEF9-587AB56FE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" y="1614488"/>
            <a:ext cx="1814512" cy="181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9254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queries and types</a:t>
            </a:r>
            <a:endParaRPr lang="en-US" b="1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8A962ED-4C96-41E0-BA8F-B1D2FB6BD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733EB2-6360-4A23-AC03-9095DFBF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110</a:t>
            </a:fld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1EEC6F-8BCB-4057-AD0E-7955747E7B08}"/>
              </a:ext>
            </a:extLst>
          </p:cNvPr>
          <p:cNvSpPr/>
          <p:nvPr/>
        </p:nvSpPr>
        <p:spPr>
          <a:xfrm>
            <a:off x="1900238" y="2274838"/>
            <a:ext cx="83915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 docker-compose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front-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codegen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run v1.16.0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graphql-codegen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--config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codegen.yml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 ✔ Parse configuration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 ✔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outputs</a:t>
            </a:r>
          </a:p>
          <a:p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in 7.30s.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EFA69513-07BC-4FD9-908B-24DAC6C51F95}"/>
              </a:ext>
            </a:extLst>
          </p:cNvPr>
          <p:cNvCxnSpPr/>
          <p:nvPr/>
        </p:nvCxnSpPr>
        <p:spPr>
          <a:xfrm>
            <a:off x="6586538" y="2600325"/>
            <a:ext cx="2266950" cy="0"/>
          </a:xfrm>
          <a:prstGeom prst="line">
            <a:avLst/>
          </a:prstGeom>
          <a:ln w="41275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5486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EAE7238-2024-4594-A782-634645E54571}"/>
              </a:ext>
            </a:extLst>
          </p:cNvPr>
          <p:cNvSpPr/>
          <p:nvPr/>
        </p:nvSpPr>
        <p:spPr>
          <a:xfrm>
            <a:off x="8377237" y="3590925"/>
            <a:ext cx="2667000" cy="12334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React</a:t>
            </a:r>
            <a:r>
              <a:rPr lang="fr-FR" sz="2400" dirty="0"/>
              <a:t> </a:t>
            </a:r>
            <a:r>
              <a:rPr lang="fr-FR" sz="2400" dirty="0" err="1"/>
              <a:t>hooks</a:t>
            </a:r>
            <a:endParaRPr lang="fr-FR" sz="24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queries and types</a:t>
            </a:r>
            <a:endParaRPr lang="en-US" b="1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8A962ED-4C96-41E0-BA8F-B1D2FB6BD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733EB2-6360-4A23-AC03-9095DFBF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111</a:t>
            </a:fld>
            <a:endParaRPr lang="fr-FR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54463AB-E59F-4C17-B06D-5EE8BA080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" y="2894677"/>
            <a:ext cx="4819650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companies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companies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items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(limit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offset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website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9C607F-48E2-40FE-A674-0D9C1DE055B4}"/>
              </a:ext>
            </a:extLst>
          </p:cNvPr>
          <p:cNvSpPr txBox="1"/>
          <p:nvPr/>
        </p:nvSpPr>
        <p:spPr>
          <a:xfrm>
            <a:off x="1504950" y="2525345"/>
            <a:ext cx="1513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query.graphql</a:t>
            </a:r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982B2694-1735-458C-B31B-F6F4B1D371CA}"/>
              </a:ext>
            </a:extLst>
          </p:cNvPr>
          <p:cNvSpPr/>
          <p:nvPr/>
        </p:nvSpPr>
        <p:spPr>
          <a:xfrm>
            <a:off x="5119688" y="3590925"/>
            <a:ext cx="2667000" cy="123348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Apollo </a:t>
            </a:r>
            <a:r>
              <a:rPr lang="fr-FR" sz="2400" dirty="0" err="1"/>
              <a:t>codegen</a:t>
            </a:r>
            <a:endParaRPr lang="fr-FR" sz="2400" dirty="0"/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FD96EA84-BDB0-4A7D-9348-D89DA029C00E}"/>
              </a:ext>
            </a:extLst>
          </p:cNvPr>
          <p:cNvSpPr/>
          <p:nvPr/>
        </p:nvSpPr>
        <p:spPr>
          <a:xfrm>
            <a:off x="7674769" y="3803657"/>
            <a:ext cx="838200" cy="70485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6A3A4912-5933-4F55-ADBE-A78FC886DC5B}"/>
              </a:ext>
            </a:extLst>
          </p:cNvPr>
          <p:cNvSpPr/>
          <p:nvPr/>
        </p:nvSpPr>
        <p:spPr>
          <a:xfrm>
            <a:off x="4468416" y="3803657"/>
            <a:ext cx="838200" cy="70485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3268B32-12DD-4121-829E-7BB96DA59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712" y="5529917"/>
            <a:ext cx="6215063" cy="73866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 data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loading } =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useCompaniesQuery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variables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{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props.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 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}</a:t>
            </a:r>
            <a:b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fr-FR" altLang="fr-F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6ED8E909-5535-417E-89D3-5C8287CD2765}"/>
              </a:ext>
            </a:extLst>
          </p:cNvPr>
          <p:cNvSpPr/>
          <p:nvPr/>
        </p:nvSpPr>
        <p:spPr>
          <a:xfrm rot="5400000">
            <a:off x="9239250" y="4824740"/>
            <a:ext cx="838200" cy="70485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7166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942930A-A57E-4334-8560-7A2B9F755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92E804-39C8-41FB-9819-8F4CDBEF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112</a:t>
            </a:fld>
            <a:endParaRPr lang="fr-FR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D3DF3E5-A1BD-4ED9-AD11-B9750B899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8217" y="416264"/>
            <a:ext cx="6977063" cy="569386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useCompaniesQuery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'../../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graphql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CompanyList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CompanyList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CompanyListContainer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React.FC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= 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=&gt;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 data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} =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useCompaniesQuery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{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variables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{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props.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)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Loading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|| !data)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CompanyList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{data}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export default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CompanyListContainer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7610F2-2108-4EC6-BB92-771717DE575E}"/>
              </a:ext>
            </a:extLst>
          </p:cNvPr>
          <p:cNvSpPr/>
          <p:nvPr/>
        </p:nvSpPr>
        <p:spPr>
          <a:xfrm>
            <a:off x="6220654" y="2484800"/>
            <a:ext cx="2280410" cy="382226"/>
          </a:xfrm>
          <a:prstGeom prst="rect">
            <a:avLst/>
          </a:prstGeom>
          <a:noFill/>
          <a:ln w="76200" cap="flat" cmpd="sng" algn="ctr">
            <a:solidFill>
              <a:schemeClr val="accent2">
                <a:alpha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238B28-1C53-4B1E-B78C-11AD65B705BF}"/>
              </a:ext>
            </a:extLst>
          </p:cNvPr>
          <p:cNvSpPr/>
          <p:nvPr/>
        </p:nvSpPr>
        <p:spPr>
          <a:xfrm>
            <a:off x="2367791" y="708388"/>
            <a:ext cx="6247571" cy="239350"/>
          </a:xfrm>
          <a:prstGeom prst="rect">
            <a:avLst/>
          </a:prstGeom>
          <a:noFill/>
          <a:ln w="76200" cap="flat" cmpd="sng" algn="ctr">
            <a:solidFill>
              <a:schemeClr val="accent2">
                <a:alpha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088575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typing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754658"/>
            <a:ext cx="76796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With </a:t>
            </a:r>
            <a:r>
              <a:rPr lang="en-US" sz="2800" dirty="0" err="1"/>
              <a:t>GraphQLite</a:t>
            </a:r>
            <a:r>
              <a:rPr lang="en-US" sz="2800" dirty="0"/>
              <a:t> + Apollo + Typescript, we can propagate types from the server to the client side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is </a:t>
            </a:r>
            <a:r>
              <a:rPr lang="en-US" sz="2800" b="1" dirty="0"/>
              <a:t>insanely cool</a:t>
            </a:r>
            <a:r>
              <a:rPr lang="en-US" sz="2800" dirty="0"/>
              <a:t>. You get: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Autocompletion in your IDE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Checking of your code at compilation time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Extremely easy refactoring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7A2A30-580F-4500-B908-B416CB500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1B4197-BFA7-452A-90E1-47748FDC6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113</a:t>
            </a:fld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C192468-FB02-4C23-A94B-813730CC8E71}"/>
              </a:ext>
            </a:extLst>
          </p:cNvPr>
          <p:cNvSpPr/>
          <p:nvPr/>
        </p:nvSpPr>
        <p:spPr>
          <a:xfrm>
            <a:off x="847728" y="3265497"/>
            <a:ext cx="2667000" cy="870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/>
              <a:t>PHP classes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1981E381-2141-409B-8B36-909F43A64D8F}"/>
              </a:ext>
            </a:extLst>
          </p:cNvPr>
          <p:cNvSpPr/>
          <p:nvPr/>
        </p:nvSpPr>
        <p:spPr>
          <a:xfrm>
            <a:off x="3776666" y="3332565"/>
            <a:ext cx="838200" cy="704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4A7E676-2128-44E8-B5D7-9EFAAB231538}"/>
              </a:ext>
            </a:extLst>
          </p:cNvPr>
          <p:cNvSpPr/>
          <p:nvPr/>
        </p:nvSpPr>
        <p:spPr>
          <a:xfrm>
            <a:off x="4876804" y="3249622"/>
            <a:ext cx="2667000" cy="8707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GraphQL</a:t>
            </a:r>
            <a:br>
              <a:rPr lang="fr-FR" sz="2400" dirty="0"/>
            </a:br>
            <a:r>
              <a:rPr lang="fr-FR" sz="2400" dirty="0" err="1"/>
              <a:t>schema</a:t>
            </a:r>
            <a:endParaRPr lang="fr-FR" sz="2400" dirty="0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F9F2FFA4-3C33-4E93-B6C7-B6B8753B183B}"/>
              </a:ext>
            </a:extLst>
          </p:cNvPr>
          <p:cNvSpPr/>
          <p:nvPr/>
        </p:nvSpPr>
        <p:spPr>
          <a:xfrm>
            <a:off x="7805742" y="3332565"/>
            <a:ext cx="838200" cy="70485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ABF6762-AC6D-417E-BFF9-954BABE5F2B8}"/>
              </a:ext>
            </a:extLst>
          </p:cNvPr>
          <p:cNvSpPr/>
          <p:nvPr/>
        </p:nvSpPr>
        <p:spPr>
          <a:xfrm>
            <a:off x="8867779" y="3249622"/>
            <a:ext cx="2667000" cy="8707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/>
              <a:t>Typescript</a:t>
            </a:r>
            <a:r>
              <a:rPr lang="fr-FR" sz="2400" dirty="0"/>
              <a:t> types</a:t>
            </a:r>
          </a:p>
        </p:txBody>
      </p:sp>
    </p:spTree>
    <p:extLst>
      <p:ext uri="{BB962C8B-B14F-4D97-AF65-F5344CB8AC3E}">
        <p14:creationId xmlns:p14="http://schemas.microsoft.com/office/powerpoint/2010/main" val="27472991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where is Redux?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Apollo comes internally with its own store.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Redux is really less useful with Apollo and you can simply scrap ~90% of your reducers.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Still useful for niche places (like managing the current logged user)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7A2A30-580F-4500-B908-B416CB500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61B4197-BFA7-452A-90E1-47748FDC6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167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8F84BC-4901-418C-9B68-3CC29687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4746912-D2EF-47F2-8C5F-C98536B49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763"/>
            <a:ext cx="12258672" cy="6895502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300754-74AF-47DF-B9EF-F903CA3F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A43BED-0BAF-4D1D-A6F2-69949F5D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115</a:t>
            </a:fld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3695A2D-8D3B-49BC-BA27-38C2440D16B7}"/>
              </a:ext>
            </a:extLst>
          </p:cNvPr>
          <p:cNvSpPr txBox="1"/>
          <p:nvPr/>
        </p:nvSpPr>
        <p:spPr>
          <a:xfrm>
            <a:off x="718992" y="273326"/>
            <a:ext cx="106931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  <a:effectLst>
                  <a:outerShdw blurRad="190500" sx="102000" sy="102000" algn="ctr" rotWithShape="0">
                    <a:prstClr val="black">
                      <a:alpha val="77000"/>
                    </a:prstClr>
                  </a:outerShdw>
                </a:effectLst>
                <a:latin typeface="Impact" panose="020B0806030902050204" pitchFamily="34" charset="0"/>
              </a:rPr>
              <a:t>WHAT IS THE USE OF A MARKEPLACE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C9E22A3-4373-4239-ACC6-F2DF3BF0B578}"/>
              </a:ext>
            </a:extLst>
          </p:cNvPr>
          <p:cNvSpPr txBox="1"/>
          <p:nvPr/>
        </p:nvSpPr>
        <p:spPr>
          <a:xfrm>
            <a:off x="2021786" y="5674495"/>
            <a:ext cx="80874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  <a:effectLst>
                  <a:outerShdw blurRad="190500" sx="102000" sy="102000" algn="ctr" rotWithShape="0">
                    <a:prstClr val="black">
                      <a:alpha val="77000"/>
                    </a:prstClr>
                  </a:outerShdw>
                </a:effectLst>
                <a:latin typeface="Impact" panose="020B0806030902050204" pitchFamily="34" charset="0"/>
              </a:rPr>
              <a:t>IF I CAN’T ADD PRODUCTS?</a:t>
            </a:r>
          </a:p>
        </p:txBody>
      </p:sp>
    </p:spTree>
    <p:extLst>
      <p:ext uri="{BB962C8B-B14F-4D97-AF65-F5344CB8AC3E}">
        <p14:creationId xmlns:p14="http://schemas.microsoft.com/office/powerpoint/2010/main" val="33619945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38815" y="46854"/>
            <a:ext cx="4876800" cy="1470025"/>
          </a:xfrm>
        </p:spPr>
        <p:txBody>
          <a:bodyPr/>
          <a:lstStyle/>
          <a:p>
            <a:r>
              <a:rPr lang="en-GB" sz="4400"/>
              <a:t>Hands on time!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4F1A53A-373F-4EF8-A40A-8FED4240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6054" y="1010921"/>
            <a:ext cx="3711786" cy="3711786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F7C6B9-72B8-4ECD-8BCB-3BC01C07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49DFE-5DD6-4382-8035-D65EABEC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3E0BA-B193-4743-A8F7-1B01719828C7}" type="slidenum">
              <a:rPr lang="en-GB" noProof="0" smtClean="0"/>
              <a:pPr>
                <a:defRPr/>
              </a:pPr>
              <a:t>116</a:t>
            </a:fld>
            <a:endParaRPr lang="en-GB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55C60CC-BA7D-4817-9BB7-C91DF0E90108}"/>
              </a:ext>
            </a:extLst>
          </p:cNvPr>
          <p:cNvSpPr txBox="1">
            <a:spLocks/>
          </p:cNvSpPr>
          <p:nvPr/>
        </p:nvSpPr>
        <p:spPr>
          <a:xfrm>
            <a:off x="1405477" y="1311045"/>
            <a:ext cx="7209885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Getting started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Pagination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Authentication / Authorisation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 err="1">
                <a:solidFill>
                  <a:schemeClr val="bg1"/>
                </a:solidFill>
              </a:rPr>
              <a:t>Autowiring</a:t>
            </a:r>
            <a:endParaRPr lang="en-GB" sz="3200" dirty="0">
              <a:solidFill>
                <a:schemeClr val="bg1"/>
              </a:solidFill>
            </a:endParaRP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The front-end side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Mutations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Performance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endParaRPr lang="en-GB" sz="3200" dirty="0"/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endParaRPr lang="en-GB" sz="3200" dirty="0"/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endParaRPr lang="en-GB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CAA394-8DD0-48A6-BE6D-2A81935CFE6C}"/>
              </a:ext>
            </a:extLst>
          </p:cNvPr>
          <p:cNvSpPr/>
          <p:nvPr/>
        </p:nvSpPr>
        <p:spPr>
          <a:xfrm>
            <a:off x="1361662" y="5083682"/>
            <a:ext cx="6057900" cy="70961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8505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</a:t>
            </a:r>
            <a:endParaRPr lang="en-US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C1D52A1-7CDB-444D-A553-78B5AF220D4B}"/>
              </a:ext>
            </a:extLst>
          </p:cNvPr>
          <p:cNvSpPr txBox="1"/>
          <p:nvPr/>
        </p:nvSpPr>
        <p:spPr>
          <a:xfrm>
            <a:off x="721003" y="1934577"/>
            <a:ext cx="51559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a mutation to change the state of your application.</a:t>
            </a:r>
          </a:p>
          <a:p>
            <a:endParaRPr lang="en-US" sz="2800" dirty="0"/>
          </a:p>
          <a:p>
            <a:r>
              <a:rPr lang="en-US" sz="2800" dirty="0"/>
              <a:t>Mutations are similar to queries, only the annotation changes.</a:t>
            </a:r>
          </a:p>
          <a:p>
            <a:endParaRPr lang="en-US" sz="2800" dirty="0"/>
          </a:p>
          <a:p>
            <a:r>
              <a:rPr lang="en-US" sz="2800" dirty="0"/>
              <a:t>It means mutations MUST return a value.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D55EF5D-47AF-46F1-8426-4D5260A4F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8813" y="283845"/>
            <a:ext cx="6310312" cy="59093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…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@Mutation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 Product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companyRepository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setPrice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persist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flush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2B6902-CCF5-4773-A004-34D66AB787EB}"/>
              </a:ext>
            </a:extLst>
          </p:cNvPr>
          <p:cNvSpPr/>
          <p:nvPr/>
        </p:nvSpPr>
        <p:spPr>
          <a:xfrm>
            <a:off x="6315075" y="1424309"/>
            <a:ext cx="2119313" cy="856929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82B9EF-811D-4B0F-858A-F2282043B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0D1311-5B43-4D08-90FE-A9B567216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4761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4810"/>
            <a:ext cx="10515600" cy="1325563"/>
          </a:xfrm>
        </p:spPr>
        <p:txBody>
          <a:bodyPr/>
          <a:lstStyle/>
          <a:p>
            <a:r>
              <a:rPr lang="en-US" dirty="0"/>
              <a:t>Mutations</a:t>
            </a:r>
            <a:endParaRPr lang="en-US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03C5169-DB36-48B7-AD3C-E1655E50B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531" y="1614488"/>
            <a:ext cx="6634938" cy="4438650"/>
          </a:xfrm>
          <a:prstGeom prst="rect">
            <a:avLst/>
          </a:prstGeom>
        </p:spPr>
      </p:pic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8F741563-5968-4F79-8F34-3C075235E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C65E4C4-3612-46F0-BE4A-3B679D47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9354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GraphQLite</a:t>
            </a:r>
            <a:r>
              <a:rPr lang="en-US" sz="2800" dirty="0"/>
              <a:t> maps function arguments to the </a:t>
            </a:r>
            <a:r>
              <a:rPr lang="en-US" sz="2800" dirty="0" err="1"/>
              <a:t>GraphQL</a:t>
            </a:r>
            <a:r>
              <a:rPr lang="en-US" sz="2800" dirty="0"/>
              <a:t> model. Therefore, you don’t need any serializer / </a:t>
            </a:r>
            <a:r>
              <a:rPr lang="en-US" sz="2800" dirty="0" err="1"/>
              <a:t>deserializer</a:t>
            </a:r>
            <a:r>
              <a:rPr lang="en-US" sz="2800" dirty="0"/>
              <a:t>!</a:t>
            </a:r>
          </a:p>
          <a:p>
            <a:endParaRPr lang="en-US" sz="2800" dirty="0"/>
          </a:p>
          <a:p>
            <a:r>
              <a:rPr lang="en-US" sz="2800" dirty="0" err="1"/>
              <a:t>GraphQLite</a:t>
            </a:r>
            <a:r>
              <a:rPr lang="en-US" sz="2800" dirty="0"/>
              <a:t> maps automatically scalar types (int, string, float…)</a:t>
            </a:r>
          </a:p>
          <a:p>
            <a:endParaRPr lang="en-US" sz="2800" dirty="0"/>
          </a:p>
          <a:p>
            <a:r>
              <a:rPr lang="en-US" sz="2800" dirty="0"/>
              <a:t>But it needs some help to map objects passed as arguments.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2481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GraphQL</a:t>
            </a:r>
            <a:r>
              <a:rPr lang="fr-FR" dirty="0"/>
              <a:t> ?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7"/>
            <a:ext cx="76796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GraphQL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a </a:t>
            </a:r>
            <a:r>
              <a:rPr lang="fr-FR" sz="2800" b="1" u="sng" dirty="0" err="1"/>
              <a:t>protocol</a:t>
            </a:r>
            <a:endParaRPr lang="fr-FR" sz="28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GraphQL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a challenger to </a:t>
            </a:r>
            <a:r>
              <a:rPr lang="fr-FR" sz="2800" dirty="0" err="1"/>
              <a:t>those</a:t>
            </a:r>
            <a:r>
              <a:rPr lang="fr-FR" sz="2800" dirty="0"/>
              <a:t> </a:t>
            </a:r>
            <a:r>
              <a:rPr lang="fr-FR" sz="2800" dirty="0" err="1"/>
              <a:t>other</a:t>
            </a:r>
            <a:r>
              <a:rPr lang="fr-FR" sz="2800" dirty="0"/>
              <a:t> </a:t>
            </a:r>
            <a:r>
              <a:rPr lang="fr-FR" sz="2800" dirty="0" err="1"/>
              <a:t>protocols</a:t>
            </a:r>
            <a:r>
              <a:rPr lang="fr-FR" sz="2800" dirty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/>
              <a:t>REST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Web-services</a:t>
            </a:r>
            <a:r>
              <a:rPr lang="fr-FR" sz="2800" dirty="0"/>
              <a:t> (SOAP/WSDL </a:t>
            </a:r>
            <a:r>
              <a:rPr lang="fr-FR" sz="2800" dirty="0" err="1"/>
              <a:t>based</a:t>
            </a:r>
            <a:r>
              <a:rPr lang="fr-FR" sz="2800" dirty="0"/>
              <a:t>)</a:t>
            </a:r>
          </a:p>
          <a:p>
            <a:pPr algn="r"/>
            <a:endParaRPr lang="fr-FR" sz="28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207E76E-8E23-4CD3-B304-CD2BE8EAD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EF2703-3623-49FD-9B06-25645F5D3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5AC46DC-CDC5-4C40-AC2D-B8944976F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" y="1614488"/>
            <a:ext cx="1814512" cy="181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148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897145C2-CD2B-48F4-A648-2A16B48DA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04" y="1848487"/>
            <a:ext cx="5285421" cy="34163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@Mutation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@param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Option[] $options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$options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[]): Product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…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2B6902-CCF5-4773-A004-34D66AB787EB}"/>
              </a:ext>
            </a:extLst>
          </p:cNvPr>
          <p:cNvSpPr/>
          <p:nvPr/>
        </p:nvSpPr>
        <p:spPr>
          <a:xfrm>
            <a:off x="660400" y="2456028"/>
            <a:ext cx="3378200" cy="326208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82B9EF-811D-4B0F-858A-F2282043B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0D1311-5B43-4D08-90FE-A9B567216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120</a:t>
            </a:fld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A234BF-929D-4407-B4FB-B53AA49DFD4F}"/>
              </a:ext>
            </a:extLst>
          </p:cNvPr>
          <p:cNvSpPr/>
          <p:nvPr/>
        </p:nvSpPr>
        <p:spPr>
          <a:xfrm>
            <a:off x="1315720" y="4075765"/>
            <a:ext cx="2783840" cy="326208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32ED281-81BB-4181-83F7-C3155DC1E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360" y="1830343"/>
            <a:ext cx="6369370" cy="3434464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237A514F-1042-4C57-909A-4B515F670C0D}"/>
              </a:ext>
            </a:extLst>
          </p:cNvPr>
          <p:cNvSpPr/>
          <p:nvPr/>
        </p:nvSpPr>
        <p:spPr>
          <a:xfrm>
            <a:off x="4718923" y="2346278"/>
            <a:ext cx="858520" cy="545708"/>
          </a:xfrm>
          <a:prstGeom prst="rightArrow">
            <a:avLst/>
          </a:prstGeom>
          <a:solidFill>
            <a:schemeClr val="accent2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39803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</a:t>
            </a:r>
            <a:r>
              <a:rPr lang="en-US" sz="2800" dirty="0" err="1"/>
              <a:t>GraphQL</a:t>
            </a:r>
            <a:r>
              <a:rPr lang="en-US" sz="2800" dirty="0"/>
              <a:t>, objects that are passed in argument to fields/functions are called “</a:t>
            </a:r>
            <a:r>
              <a:rPr lang="en-US" sz="2800" b="1" dirty="0"/>
              <a:t>input type</a:t>
            </a:r>
            <a:r>
              <a:rPr lang="en-US" sz="2800" dirty="0"/>
              <a:t>”.</a:t>
            </a:r>
          </a:p>
          <a:p>
            <a:endParaRPr lang="en-US" sz="2800" dirty="0"/>
          </a:p>
          <a:p>
            <a:r>
              <a:rPr lang="en-US" sz="2800" dirty="0"/>
              <a:t>To define an input type in </a:t>
            </a:r>
            <a:r>
              <a:rPr lang="en-US" sz="2800" dirty="0" err="1"/>
              <a:t>GraphQLite</a:t>
            </a:r>
            <a:r>
              <a:rPr lang="en-US" sz="2800" dirty="0"/>
              <a:t>, we use the </a:t>
            </a:r>
            <a:r>
              <a:rPr lang="en-US" sz="2800" b="1" dirty="0"/>
              <a:t>@Factory</a:t>
            </a:r>
            <a:r>
              <a:rPr lang="en-US" sz="2800" dirty="0"/>
              <a:t> annotation.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32578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Mutations</a:t>
            </a:r>
            <a:endParaRPr lang="en-US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122</a:t>
            </a:fld>
            <a:endParaRPr lang="fr-FR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4725704-6B84-40C0-999D-CDCB6F361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557" y="1845159"/>
            <a:ext cx="9696885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TheCodingMachine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GraphQLite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\Annotations\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Factory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ProductController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…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Factory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optionFactory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 Option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new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7124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8F84BC-4901-418C-9B68-3CC29687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300754-74AF-47DF-B9EF-F903CA3F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A43BED-0BAF-4D1D-A6F2-69949F5D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123</a:t>
            </a:fld>
            <a:endParaRPr lang="fr-FR"/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CD10F350-C489-402E-984B-9AADE764A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8A4632C-BE74-45C4-B677-13CEA4E4F722}"/>
              </a:ext>
            </a:extLst>
          </p:cNvPr>
          <p:cNvSpPr txBox="1"/>
          <p:nvPr/>
        </p:nvSpPr>
        <p:spPr>
          <a:xfrm>
            <a:off x="578694" y="268563"/>
            <a:ext cx="109737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  <a:effectLst>
                  <a:outerShdw blurRad="190500" sx="102000" sy="102000" algn="ctr" rotWithShape="0">
                    <a:prstClr val="black">
                      <a:alpha val="77000"/>
                    </a:prstClr>
                  </a:outerShdw>
                </a:effectLst>
                <a:latin typeface="Impact" panose="020B0806030902050204" pitchFamily="34" charset="0"/>
              </a:rPr>
              <a:t>PRODUCTS WITH A NEGATIVE PRICE?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73C22A9-6601-4BF7-B68F-57DB1A2506AF}"/>
              </a:ext>
            </a:extLst>
          </p:cNvPr>
          <p:cNvSpPr txBox="1"/>
          <p:nvPr/>
        </p:nvSpPr>
        <p:spPr>
          <a:xfrm>
            <a:off x="2692669" y="5573774"/>
            <a:ext cx="67457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  <a:effectLst>
                  <a:outerShdw blurRad="190500" sx="102000" sy="102000" algn="ctr" rotWithShape="0">
                    <a:prstClr val="black">
                      <a:alpha val="77000"/>
                    </a:prstClr>
                  </a:outerShdw>
                </a:effectLst>
                <a:latin typeface="Impact" panose="020B0806030902050204" pitchFamily="34" charset="0"/>
              </a:rPr>
              <a:t>ARE YOU KIDDING ME?</a:t>
            </a:r>
          </a:p>
        </p:txBody>
      </p:sp>
    </p:spTree>
    <p:extLst>
      <p:ext uri="{BB962C8B-B14F-4D97-AF65-F5344CB8AC3E}">
        <p14:creationId xmlns:p14="http://schemas.microsoft.com/office/powerpoint/2010/main" val="12352798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4400" dirty="0"/>
              <a:t>Validation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-1993291" y="14642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4F1A53A-373F-4EF8-A40A-8FED4240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6054" y="1010921"/>
            <a:ext cx="3711786" cy="3711786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F88D95-C05D-4083-8385-9BBB3B4B0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BA8FEF-B630-4A50-99E6-28EDB03D5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3E0BA-B193-4743-A8F7-1B01719828C7}" type="slidenum">
              <a:rPr lang="en-GB" noProof="0" smtClean="0"/>
              <a:pPr>
                <a:defRPr/>
              </a:pPr>
              <a:t>124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39571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</a:t>
            </a:r>
            <a:r>
              <a:rPr lang="en-US" sz="2800" dirty="0" err="1"/>
              <a:t>GraphQL</a:t>
            </a:r>
            <a:r>
              <a:rPr lang="en-US" sz="2800" dirty="0"/>
              <a:t> type system validates automatically the structure of the data passed by our client.</a:t>
            </a:r>
          </a:p>
          <a:p>
            <a:endParaRPr lang="en-US" sz="2800" dirty="0"/>
          </a:p>
          <a:p>
            <a:r>
              <a:rPr lang="en-US" sz="2800" dirty="0"/>
              <a:t>However, the client could still pass garbage data.</a:t>
            </a:r>
          </a:p>
          <a:p>
            <a:endParaRPr lang="en-US" sz="2800" dirty="0"/>
          </a:p>
          <a:p>
            <a:r>
              <a:rPr lang="en-US" sz="2800" dirty="0"/>
              <a:t>Let’s add validation!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12030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easiest way to add validation is to throw exceptions if data is not valid.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986038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easiest way to add validation is to throw exceptions if data is not valid.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127</a:t>
            </a:fld>
            <a:endParaRPr lang="fr-FR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8F9EEBC-479C-4F8F-8F93-82325437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93" y="1225122"/>
            <a:ext cx="11626901" cy="507831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@Mutation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@param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Option[] $options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$options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 Product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===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''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new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GraphQLException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Empty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are not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allowed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new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GraphQLException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must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positive'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400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...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2292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en-US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128</a:t>
            </a:fld>
            <a:endParaRPr lang="fr-FR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6FC6CDE-4B0F-4E98-B537-F62585104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2324299"/>
            <a:ext cx="3493264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mutation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"",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-12,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55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) 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id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0AAE12B-083E-4AD4-A7BC-043E0AAFA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9935" y="612844"/>
            <a:ext cx="5423280" cy="563231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"message"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Empty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are not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allowed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"extensions"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"Exception"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},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"locations"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"line"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59,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3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],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]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]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8CA61B5C-55DF-456F-9FD9-F3B57197DE36}"/>
              </a:ext>
            </a:extLst>
          </p:cNvPr>
          <p:cNvSpPr/>
          <p:nvPr/>
        </p:nvSpPr>
        <p:spPr>
          <a:xfrm>
            <a:off x="5094257" y="3344106"/>
            <a:ext cx="858520" cy="545708"/>
          </a:xfrm>
          <a:prstGeom prst="rightArrow">
            <a:avLst/>
          </a:prstGeom>
          <a:solidFill>
            <a:schemeClr val="accent2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73542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GraphQLite</a:t>
            </a:r>
            <a:r>
              <a:rPr lang="en-US" sz="2800" dirty="0"/>
              <a:t> integrates with validation system from </a:t>
            </a:r>
            <a:r>
              <a:rPr lang="en-US" sz="2800" dirty="0" err="1"/>
              <a:t>Symfony</a:t>
            </a:r>
            <a:r>
              <a:rPr lang="en-US" sz="2800" dirty="0"/>
              <a:t> and Laravel.</a:t>
            </a:r>
          </a:p>
          <a:p>
            <a:endParaRPr lang="en-US" sz="2800" dirty="0"/>
          </a:p>
          <a:p>
            <a:r>
              <a:rPr lang="en-US" sz="2800" dirty="0"/>
              <a:t>So validation works differently based on your framework.</a:t>
            </a:r>
          </a:p>
          <a:p>
            <a:endParaRPr lang="en-US" sz="2800" dirty="0"/>
          </a:p>
          <a:p>
            <a:r>
              <a:rPr lang="en-US" sz="2800" dirty="0"/>
              <a:t>In </a:t>
            </a:r>
            <a:r>
              <a:rPr lang="en-US" sz="2800" dirty="0" err="1"/>
              <a:t>Symfony</a:t>
            </a:r>
            <a:r>
              <a:rPr lang="en-US" sz="2800" dirty="0"/>
              <a:t>, </a:t>
            </a:r>
            <a:r>
              <a:rPr lang="en-US" sz="2800" dirty="0" err="1"/>
              <a:t>GraphQLite</a:t>
            </a:r>
            <a:r>
              <a:rPr lang="en-US" sz="2800" dirty="0"/>
              <a:t> relies on the </a:t>
            </a:r>
            <a:r>
              <a:rPr lang="en-US" sz="2800" dirty="0" err="1"/>
              <a:t>symfony</a:t>
            </a:r>
            <a:r>
              <a:rPr lang="en-US" sz="2800" dirty="0"/>
              <a:t>/validator component.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129</a:t>
            </a:fld>
            <a:endParaRPr lang="fr-FR" dirty="0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90874D2B-4968-4DAD-91C0-FF982847CBE2}"/>
              </a:ext>
            </a:extLst>
          </p:cNvPr>
          <p:cNvSpPr/>
          <p:nvPr/>
        </p:nvSpPr>
        <p:spPr>
          <a:xfrm>
            <a:off x="1062038" y="3223278"/>
            <a:ext cx="1019175" cy="962025"/>
          </a:xfrm>
          <a:prstGeom prst="triangl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b" anchorCtr="0"/>
          <a:lstStyle/>
          <a:p>
            <a:pPr algn="ctr"/>
            <a:r>
              <a:rPr lang="fr-FR" sz="4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11830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B911E80-86DF-48CA-903B-E0FDBE10CD30}"/>
              </a:ext>
            </a:extLst>
          </p:cNvPr>
          <p:cNvSpPr/>
          <p:nvPr/>
        </p:nvSpPr>
        <p:spPr>
          <a:xfrm>
            <a:off x="1669775" y="2352261"/>
            <a:ext cx="8892209" cy="3511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history</a:t>
            </a:r>
            <a:endParaRPr lang="en-GB" b="1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12763AF-4B68-464D-8BCF-187F19EC9B14}"/>
              </a:ext>
            </a:extLst>
          </p:cNvPr>
          <p:cNvSpPr/>
          <p:nvPr/>
        </p:nvSpPr>
        <p:spPr>
          <a:xfrm>
            <a:off x="2133600" y="2166730"/>
            <a:ext cx="2014331" cy="7222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Web-services</a:t>
            </a:r>
            <a:br>
              <a:rPr lang="fr-FR" dirty="0"/>
            </a:br>
            <a:r>
              <a:rPr lang="fr-FR" dirty="0"/>
              <a:t>(~1999)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F8CA3E3-4284-4D4C-97C8-01D8F5017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79BBCC-0F67-4DE9-BB99-D8B81DEB7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13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197BB63-97C5-4717-8120-BD07EAD4B694}"/>
              </a:ext>
            </a:extLst>
          </p:cNvPr>
          <p:cNvSpPr txBox="1"/>
          <p:nvPr/>
        </p:nvSpPr>
        <p:spPr>
          <a:xfrm>
            <a:off x="2133600" y="3001617"/>
            <a:ext cx="24661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r>
              <a:rPr lang="fr-FR" sz="1600" dirty="0">
                <a:sym typeface="Wingdings" panose="05000000000000000000" pitchFamily="2" charset="2"/>
              </a:rPr>
              <a:t>   </a:t>
            </a:r>
            <a:r>
              <a:rPr lang="fr-FR" sz="1600" dirty="0" err="1"/>
              <a:t>Strongly</a:t>
            </a:r>
            <a:r>
              <a:rPr lang="fr-FR" sz="1600" dirty="0"/>
              <a:t> </a:t>
            </a:r>
            <a:r>
              <a:rPr lang="fr-FR" sz="1600" dirty="0" err="1"/>
              <a:t>typed</a:t>
            </a:r>
            <a:endParaRPr lang="fr-FR" sz="1600" dirty="0"/>
          </a:p>
          <a:p>
            <a:r>
              <a:rPr lang="fr-FR" sz="16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r>
              <a:rPr lang="fr-FR" sz="1600" dirty="0">
                <a:sym typeface="Wingdings" panose="05000000000000000000" pitchFamily="2" charset="2"/>
              </a:rPr>
              <a:t>   </a:t>
            </a:r>
            <a:r>
              <a:rPr lang="fr-FR" sz="1600" dirty="0"/>
              <a:t>Self-</a:t>
            </a:r>
            <a:r>
              <a:rPr lang="fr-FR" sz="1600" dirty="0" err="1"/>
              <a:t>describing</a:t>
            </a:r>
            <a:r>
              <a:rPr lang="fr-FR" sz="1600" dirty="0"/>
              <a:t> (WSDL)</a:t>
            </a:r>
          </a:p>
          <a:p>
            <a:r>
              <a:rPr lang="fr-FR" sz="1600" dirty="0">
                <a:solidFill>
                  <a:schemeClr val="accent3"/>
                </a:solidFill>
                <a:sym typeface="Wingdings" panose="05000000000000000000" pitchFamily="2" charset="2"/>
              </a:rPr>
              <a:t></a:t>
            </a:r>
            <a:r>
              <a:rPr lang="fr-FR" sz="1600" dirty="0">
                <a:sym typeface="Wingdings" panose="05000000000000000000" pitchFamily="2" charset="2"/>
              </a:rPr>
              <a:t>   </a:t>
            </a:r>
            <a:r>
              <a:rPr lang="fr-FR" sz="1600" dirty="0"/>
              <a:t>XML-</a:t>
            </a:r>
            <a:r>
              <a:rPr lang="fr-FR" sz="1600" dirty="0" err="1"/>
              <a:t>based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104601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en-US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130</a:t>
            </a:fld>
            <a:endParaRPr lang="fr-FR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2903EA7-8308-4746-834F-DBEE5CFE7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5800" y="1491962"/>
            <a:ext cx="7629012" cy="452431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Symfony\Component\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Validator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Constraints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@ORM\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(type="string",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=255)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NotBlank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@ORM\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(type="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nullable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GreaterThanOrEqual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741707-81CC-4A27-9957-ED08811ABBB2}"/>
              </a:ext>
            </a:extLst>
          </p:cNvPr>
          <p:cNvSpPr/>
          <p:nvPr/>
        </p:nvSpPr>
        <p:spPr>
          <a:xfrm>
            <a:off x="2946400" y="3202788"/>
            <a:ext cx="2600960" cy="326208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D6AE21-9FDC-45BA-8130-5EDDCBC6D49E}"/>
              </a:ext>
            </a:extLst>
          </p:cNvPr>
          <p:cNvSpPr/>
          <p:nvPr/>
        </p:nvSpPr>
        <p:spPr>
          <a:xfrm>
            <a:off x="2946400" y="4823308"/>
            <a:ext cx="4130040" cy="326208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887505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en-US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131</a:t>
            </a:fld>
            <a:endParaRPr lang="fr-FR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5235967-6B34-4A47-A03F-96B2641FA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38" y="1319379"/>
            <a:ext cx="11489043" cy="480131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@Mutation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@param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Option[] $options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$options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[]): Product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 …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Let's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the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validator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an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appropriate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GraphQL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exception if validation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encountered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ValidationFailedException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throwException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// …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78449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en-US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132</a:t>
            </a:fld>
            <a:endParaRPr lang="fr-FR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6FC6CDE-4B0F-4E98-B537-F62585104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2324299"/>
            <a:ext cx="3493264" cy="25853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mutation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"",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-12,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55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) 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id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8CA61B5C-55DF-456F-9FD9-F3B57197DE36}"/>
              </a:ext>
            </a:extLst>
          </p:cNvPr>
          <p:cNvSpPr/>
          <p:nvPr/>
        </p:nvSpPr>
        <p:spPr>
          <a:xfrm>
            <a:off x="5094257" y="3344106"/>
            <a:ext cx="858520" cy="545708"/>
          </a:xfrm>
          <a:prstGeom prst="rightArrow">
            <a:avLst/>
          </a:prstGeom>
          <a:solidFill>
            <a:schemeClr val="accent2"/>
          </a:solidFill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9EF0A94-76F3-478C-8413-0D6E4B2F7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995" y="517237"/>
            <a:ext cx="5434013" cy="5509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[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"message"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"This value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not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blank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.",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"extensions"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},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// ...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"message"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"This value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should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greater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than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to 0.",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"extensions"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field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category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Validate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},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// ...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]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3762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Once again, we managed to push the validation rules on the model layer (instead of keeping them in the controller).</a:t>
            </a:r>
          </a:p>
          <a:p>
            <a:endParaRPr lang="en-US" sz="2800" dirty="0"/>
          </a:p>
          <a:p>
            <a:r>
              <a:rPr lang="en-US" sz="2800" dirty="0"/>
              <a:t>This is great, as these validation rules (like the fact that a price cannot be negative) clearly belongs to the model.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07613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38815" y="46854"/>
            <a:ext cx="4876800" cy="1470025"/>
          </a:xfrm>
        </p:spPr>
        <p:txBody>
          <a:bodyPr/>
          <a:lstStyle/>
          <a:p>
            <a:r>
              <a:rPr lang="en-GB" sz="4400"/>
              <a:t>Hands on time!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4F1A53A-373F-4EF8-A40A-8FED4240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6054" y="1010921"/>
            <a:ext cx="3711786" cy="3711786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F7C6B9-72B8-4ECD-8BCB-3BC01C07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49DFE-5DD6-4382-8035-D65EABEC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3E0BA-B193-4743-A8F7-1B01719828C7}" type="slidenum">
              <a:rPr lang="en-GB" noProof="0" smtClean="0"/>
              <a:pPr>
                <a:defRPr/>
              </a:pPr>
              <a:t>134</a:t>
            </a:fld>
            <a:endParaRPr lang="en-GB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55C60CC-BA7D-4817-9BB7-C91DF0E90108}"/>
              </a:ext>
            </a:extLst>
          </p:cNvPr>
          <p:cNvSpPr txBox="1">
            <a:spLocks/>
          </p:cNvSpPr>
          <p:nvPr/>
        </p:nvSpPr>
        <p:spPr>
          <a:xfrm>
            <a:off x="1405477" y="1311045"/>
            <a:ext cx="7209885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Getting started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Pagination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Authentication / Authorisation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 err="1">
                <a:solidFill>
                  <a:schemeClr val="bg1"/>
                </a:solidFill>
              </a:rPr>
              <a:t>Autowiring</a:t>
            </a:r>
            <a:endParaRPr lang="en-GB" sz="3200" dirty="0">
              <a:solidFill>
                <a:schemeClr val="bg1"/>
              </a:solidFill>
            </a:endParaRP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The front-end side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Mutations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Performance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endParaRPr lang="en-GB" sz="3200" dirty="0"/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endParaRPr lang="en-GB" sz="3200" dirty="0"/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endParaRPr lang="en-GB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CAA394-8DD0-48A6-BE6D-2A81935CFE6C}"/>
              </a:ext>
            </a:extLst>
          </p:cNvPr>
          <p:cNvSpPr/>
          <p:nvPr/>
        </p:nvSpPr>
        <p:spPr>
          <a:xfrm>
            <a:off x="1361662" y="5793295"/>
            <a:ext cx="6057900" cy="70961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52997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n-US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C1D52A1-7CDB-444D-A553-78B5AF220D4B}"/>
              </a:ext>
            </a:extLst>
          </p:cNvPr>
          <p:cNvSpPr txBox="1"/>
          <p:nvPr/>
        </p:nvSpPr>
        <p:spPr>
          <a:xfrm>
            <a:off x="721003" y="1315441"/>
            <a:ext cx="515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Try running this query: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82B9EF-811D-4B0F-858A-F2282043B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0D1311-5B43-4D08-90FE-A9B567216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135</a:t>
            </a:fld>
            <a:endParaRPr lang="fr-FR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3E625DC-B25D-4C8E-B089-DE1F0808C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07" y="1852773"/>
            <a:ext cx="4733988" cy="424731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 companies 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companies(search: "") 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items(limit:100, offset: 0) 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id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name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products 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name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price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vat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count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fr-FR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7532291-0A07-4FA1-AA46-F93D51FDA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012" y="1880019"/>
            <a:ext cx="92149255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api_1 |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doctrine.DEBUG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SELECT c0_.id AS id_0, c0_.name AS name_1, c0_.website AS website_2 FROM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c0_ WHERE (c0_.name LIKE ? OR c0_.website LIKE ?) AND c0_.id IN (?) ORDER BY c0_.id ASC ["%%","%%",[2701,2702,2703,2704,2705,2706,2707,2708,2709,2710,2711,2712,2713,2714,2715,2716,2717,2718,2719,2720,2721,2722,2723,2724,2725,2726,2727,2728,2729,2730,2731,2732,2733,2734,2735,2736,2737,2738,2739,2740,2741,2742,2743,2744,2745,2746,2747,2748,2749,2750,2751,2752,2753,2754,2755,2756,2757,2758,2759,2760,2761,2762,2763,2764,2765,2766,2767,2768,2769,2770,2771,2772,2773,2774,2775,2776,2777,2778,2779,2780,2781,2782,2783,2784,2785,2786,2787,2788,2789,2790,2791,2792,2793,2794,2795,2796,2797,2798,2799,2800]] []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api_1 |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doctrine.DEBUG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SELECT t0.id AS id_1, t0.name AS name_2, t0.price AS price_3, t0.margin AS margin_4, t0.company_id AS company_id_5 FROM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t0 WHERE t0.company_id = ? [2701] []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api_1 |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doctrine.DEBUG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SELECT t0.id AS id_1, t0.name AS name_2, t0.price AS price_3, t0.margin AS margin_4, t0.company_id AS company_id_5 FROM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t0 WHERE t0.company_id = ? [2702] []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api_1 |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doctrine.DEBUG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SELECT t0.id AS id_1, t0.name AS name_2, t0.price AS price_3, t0.margin AS margin_4, t0.company_id AS company_id_5 FROM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t0 WHERE t0.company_id = ? [2703] []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api_1 |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doctrine.DEBUG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SELECT t0.id AS id_1, t0.name AS name_2, t0.price AS price_3, t0.margin AS margin_4, t0.company_id AS company_id_5 FROM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t0 WHERE t0.company_id = ? [2704] []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api_1 |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doctrine.DEBUG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SELECT t0.id AS id_1, t0.name AS name_2, t0.price AS price_3, t0.margin AS margin_4, t0.company_id AS company_id_5 FROM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t0 WHERE t0.company_id = ? [2705] []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api_1 |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doctrine.DEBUG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SELECT t0.id AS id_1, t0.name AS name_2, t0.price AS price_3, t0.margin AS margin_4, t0.company_id AS company_id_5 FROM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t0 WHERE t0.company_id = ? [2706] []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CC4979A-B68D-4BAA-97CF-D4E84D1F174A}"/>
              </a:ext>
            </a:extLst>
          </p:cNvPr>
          <p:cNvSpPr txBox="1"/>
          <p:nvPr/>
        </p:nvSpPr>
        <p:spPr>
          <a:xfrm>
            <a:off x="5434012" y="5013992"/>
            <a:ext cx="6305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 will see 1 query to fetch companies and 100 queries to fetch the products!</a:t>
            </a:r>
          </a:p>
        </p:txBody>
      </p:sp>
    </p:spTree>
    <p:extLst>
      <p:ext uri="{BB962C8B-B14F-4D97-AF65-F5344CB8AC3E}">
        <p14:creationId xmlns:p14="http://schemas.microsoft.com/office/powerpoint/2010/main" val="28183120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Resolver (methods annotated with @Field) are called once per object.</a:t>
            </a:r>
          </a:p>
          <a:p>
            <a:endParaRPr lang="en-US" sz="2800" dirty="0"/>
          </a:p>
          <a:p>
            <a:r>
              <a:rPr lang="en-US" sz="2800" dirty="0"/>
              <a:t>It is very easy to create </a:t>
            </a:r>
            <a:r>
              <a:rPr lang="en-US" sz="2800" dirty="0" err="1"/>
              <a:t>GraphQL</a:t>
            </a:r>
            <a:r>
              <a:rPr lang="en-US" sz="2800" dirty="0"/>
              <a:t> queries that generate a huge number of SQL queries.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136</a:t>
            </a:fld>
            <a:endParaRPr lang="fr-FR" dirty="0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667D1F81-99B1-472F-BBC2-C28F665B2132}"/>
              </a:ext>
            </a:extLst>
          </p:cNvPr>
          <p:cNvSpPr/>
          <p:nvPr/>
        </p:nvSpPr>
        <p:spPr>
          <a:xfrm>
            <a:off x="1062038" y="3223278"/>
            <a:ext cx="1019175" cy="962025"/>
          </a:xfrm>
          <a:prstGeom prst="triangl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b" anchorCtr="0"/>
          <a:lstStyle/>
          <a:p>
            <a:pPr algn="ctr"/>
            <a:r>
              <a:rPr lang="fr-FR" sz="4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455948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common pattern used by </a:t>
            </a:r>
            <a:r>
              <a:rPr lang="en-US" sz="2800" dirty="0" err="1"/>
              <a:t>GraphQL</a:t>
            </a:r>
            <a:r>
              <a:rPr lang="en-US" sz="2800" dirty="0"/>
              <a:t> servers to avoid the “N+1” queries problem is to use the “data-loader” pattern.</a:t>
            </a:r>
          </a:p>
          <a:p>
            <a:endParaRPr lang="en-US" sz="2800" dirty="0"/>
          </a:p>
          <a:p>
            <a:r>
              <a:rPr lang="en-US" sz="2800" dirty="0"/>
              <a:t>With the "data-loader" pattern, we run only one giant query to fetch the “products”, passing all the IDs in one giant "WHERE ... IN (...)" request.</a:t>
            </a:r>
          </a:p>
          <a:p>
            <a:endParaRPr lang="en-US" sz="28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355341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n-US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138</a:t>
            </a:fld>
            <a:endParaRPr lang="fr-FR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8B766E3-5AFC-4FE4-B4DA-8E95816BD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34" y="136523"/>
            <a:ext cx="10387780" cy="61247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@Field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prefetchMethod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prefetchProducts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@return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Product[]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sortedProducts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sortedProducts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()] ?? []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@param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$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companies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fr-FR" altLang="fr-FR" sz="1400" b="1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Autowire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(for="$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productRepository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@return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&lt;Product&gt;&gt;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prefetchProducts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companies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ProductRepository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productRepository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productRepository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findByCompanies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companies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sortedProducts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[]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sortedProducts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getCompany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()-&gt;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()][] 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sortedProducts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6A1D3EC-BCE1-431F-AFD2-73FB7219BE67}"/>
              </a:ext>
            </a:extLst>
          </p:cNvPr>
          <p:cNvCxnSpPr/>
          <p:nvPr/>
        </p:nvCxnSpPr>
        <p:spPr>
          <a:xfrm>
            <a:off x="3829051" y="1108873"/>
            <a:ext cx="1909762" cy="0"/>
          </a:xfrm>
          <a:prstGeom prst="lin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E43A000-6467-4D18-A11A-2B55FEE30DCC}"/>
              </a:ext>
            </a:extLst>
          </p:cNvPr>
          <p:cNvSpPr/>
          <p:nvPr/>
        </p:nvSpPr>
        <p:spPr>
          <a:xfrm>
            <a:off x="2889366" y="1233492"/>
            <a:ext cx="1106356" cy="2352675"/>
          </a:xfrm>
          <a:custGeom>
            <a:avLst/>
            <a:gdLst>
              <a:gd name="connsiteX0" fmla="*/ 1106356 w 1106356"/>
              <a:gd name="connsiteY0" fmla="*/ 0 h 2352675"/>
              <a:gd name="connsiteX1" fmla="*/ 58606 w 1106356"/>
              <a:gd name="connsiteY1" fmla="*/ 1171575 h 2352675"/>
              <a:gd name="connsiteX2" fmla="*/ 225293 w 1106356"/>
              <a:gd name="connsiteY2" fmla="*/ 2352675 h 235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6356" h="2352675">
                <a:moveTo>
                  <a:pt x="1106356" y="0"/>
                </a:moveTo>
                <a:cubicBezTo>
                  <a:pt x="655903" y="389731"/>
                  <a:pt x="205450" y="779463"/>
                  <a:pt x="58606" y="1171575"/>
                </a:cubicBezTo>
                <a:cubicBezTo>
                  <a:pt x="-88238" y="1563688"/>
                  <a:pt x="68527" y="1958181"/>
                  <a:pt x="225293" y="2352675"/>
                </a:cubicBezTo>
              </a:path>
            </a:pathLst>
          </a:custGeom>
          <a:noFill/>
          <a:ln w="762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5062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n-US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139</a:t>
            </a:fld>
            <a:endParaRPr lang="fr-FR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8B766E3-5AFC-4FE4-B4DA-8E95816BD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34" y="136523"/>
            <a:ext cx="10387780" cy="61247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@Field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prefetchMethod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prefetchProducts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@return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Product[]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sortedProducts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sortedProducts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()] ?? []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@param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$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companies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fr-FR" altLang="fr-FR" sz="1400" b="1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Autowire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(for="$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productRepository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@return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&lt;Product&gt;&gt;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prefetchProducts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companies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ProductRepository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productRepository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productRepository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findByCompanies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companies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sortedProducts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[]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sortedProducts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getCompany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()-&gt;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()][] 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sortedProducts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6A1D3EC-BCE1-431F-AFD2-73FB7219BE67}"/>
              </a:ext>
            </a:extLst>
          </p:cNvPr>
          <p:cNvCxnSpPr/>
          <p:nvPr/>
        </p:nvCxnSpPr>
        <p:spPr>
          <a:xfrm>
            <a:off x="3829051" y="1108873"/>
            <a:ext cx="1909762" cy="0"/>
          </a:xfrm>
          <a:prstGeom prst="lin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24" name="Forme libre : forme 23">
            <a:extLst>
              <a:ext uri="{FF2B5EF4-FFF2-40B4-BE49-F238E27FC236}">
                <a16:creationId xmlns:a16="http://schemas.microsoft.com/office/drawing/2014/main" id="{1E43A000-6467-4D18-A11A-2B55FEE30DCC}"/>
              </a:ext>
            </a:extLst>
          </p:cNvPr>
          <p:cNvSpPr/>
          <p:nvPr/>
        </p:nvSpPr>
        <p:spPr>
          <a:xfrm>
            <a:off x="2889366" y="1233492"/>
            <a:ext cx="1106356" cy="2352675"/>
          </a:xfrm>
          <a:custGeom>
            <a:avLst/>
            <a:gdLst>
              <a:gd name="connsiteX0" fmla="*/ 1106356 w 1106356"/>
              <a:gd name="connsiteY0" fmla="*/ 0 h 2352675"/>
              <a:gd name="connsiteX1" fmla="*/ 58606 w 1106356"/>
              <a:gd name="connsiteY1" fmla="*/ 1171575 h 2352675"/>
              <a:gd name="connsiteX2" fmla="*/ 225293 w 1106356"/>
              <a:gd name="connsiteY2" fmla="*/ 2352675 h 2352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6356" h="2352675">
                <a:moveTo>
                  <a:pt x="1106356" y="0"/>
                </a:moveTo>
                <a:cubicBezTo>
                  <a:pt x="655903" y="389731"/>
                  <a:pt x="205450" y="779463"/>
                  <a:pt x="58606" y="1171575"/>
                </a:cubicBezTo>
                <a:cubicBezTo>
                  <a:pt x="-88238" y="1563688"/>
                  <a:pt x="68527" y="1958181"/>
                  <a:pt x="225293" y="2352675"/>
                </a:cubicBezTo>
              </a:path>
            </a:pathLst>
          </a:custGeom>
          <a:noFill/>
          <a:ln w="762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83B8A539-1EE2-4E15-B27B-D0C397DFB3EB}"/>
              </a:ext>
            </a:extLst>
          </p:cNvPr>
          <p:cNvCxnSpPr>
            <a:cxnSpLocks/>
          </p:cNvCxnSpPr>
          <p:nvPr/>
        </p:nvCxnSpPr>
        <p:spPr>
          <a:xfrm>
            <a:off x="4619626" y="3890173"/>
            <a:ext cx="2138362" cy="0"/>
          </a:xfrm>
          <a:prstGeom prst="lin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9D993E5-4AA1-4F92-B4A1-55CA39169ED1}"/>
              </a:ext>
            </a:extLst>
          </p:cNvPr>
          <p:cNvCxnSpPr>
            <a:cxnSpLocks/>
          </p:cNvCxnSpPr>
          <p:nvPr/>
        </p:nvCxnSpPr>
        <p:spPr>
          <a:xfrm>
            <a:off x="4957764" y="4337848"/>
            <a:ext cx="2981324" cy="0"/>
          </a:xfrm>
          <a:prstGeom prst="lin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</p:spTree>
    <p:extLst>
      <p:ext uri="{BB962C8B-B14F-4D97-AF65-F5344CB8AC3E}">
        <p14:creationId xmlns:p14="http://schemas.microsoft.com/office/powerpoint/2010/main" val="3389980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B911E80-86DF-48CA-903B-E0FDBE10CD30}"/>
              </a:ext>
            </a:extLst>
          </p:cNvPr>
          <p:cNvSpPr/>
          <p:nvPr/>
        </p:nvSpPr>
        <p:spPr>
          <a:xfrm>
            <a:off x="1669775" y="2352261"/>
            <a:ext cx="8892209" cy="3511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history</a:t>
            </a:r>
            <a:endParaRPr lang="en-GB" b="1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12763AF-4B68-464D-8BCF-187F19EC9B14}"/>
              </a:ext>
            </a:extLst>
          </p:cNvPr>
          <p:cNvSpPr/>
          <p:nvPr/>
        </p:nvSpPr>
        <p:spPr>
          <a:xfrm>
            <a:off x="2133600" y="2166730"/>
            <a:ext cx="2014331" cy="7222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Web-services</a:t>
            </a:r>
            <a:br>
              <a:rPr lang="fr-FR" dirty="0"/>
            </a:br>
            <a:r>
              <a:rPr lang="fr-FR" dirty="0"/>
              <a:t>(~1999)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A7C98E9-E4A2-470F-A3E7-6DDD9720E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DAEDF8-77DB-4625-963A-6DBA50FF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14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D6A821F-71F4-4454-8C82-0B49ED518B66}"/>
              </a:ext>
            </a:extLst>
          </p:cNvPr>
          <p:cNvSpPr txBox="1"/>
          <p:nvPr/>
        </p:nvSpPr>
        <p:spPr>
          <a:xfrm>
            <a:off x="2133600" y="3001617"/>
            <a:ext cx="24661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r>
              <a:rPr lang="fr-FR" sz="1600" dirty="0">
                <a:sym typeface="Wingdings" panose="05000000000000000000" pitchFamily="2" charset="2"/>
              </a:rPr>
              <a:t>   </a:t>
            </a:r>
            <a:r>
              <a:rPr lang="fr-FR" sz="1600" dirty="0" err="1"/>
              <a:t>Strongly</a:t>
            </a:r>
            <a:r>
              <a:rPr lang="fr-FR" sz="1600" dirty="0"/>
              <a:t> </a:t>
            </a:r>
            <a:r>
              <a:rPr lang="fr-FR" sz="1600" dirty="0" err="1"/>
              <a:t>typed</a:t>
            </a:r>
            <a:endParaRPr lang="fr-FR" sz="1600" dirty="0"/>
          </a:p>
          <a:p>
            <a:r>
              <a:rPr lang="fr-FR" sz="16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r>
              <a:rPr lang="fr-FR" sz="1600" dirty="0">
                <a:sym typeface="Wingdings" panose="05000000000000000000" pitchFamily="2" charset="2"/>
              </a:rPr>
              <a:t>   </a:t>
            </a:r>
            <a:r>
              <a:rPr lang="fr-FR" sz="1600" dirty="0"/>
              <a:t>Self-</a:t>
            </a:r>
            <a:r>
              <a:rPr lang="fr-FR" sz="1600" dirty="0" err="1"/>
              <a:t>describing</a:t>
            </a:r>
            <a:r>
              <a:rPr lang="fr-FR" sz="1600" dirty="0"/>
              <a:t> (WSDL)</a:t>
            </a:r>
          </a:p>
          <a:p>
            <a:r>
              <a:rPr lang="fr-FR" sz="1600" dirty="0">
                <a:solidFill>
                  <a:schemeClr val="accent3"/>
                </a:solidFill>
                <a:sym typeface="Wingdings" panose="05000000000000000000" pitchFamily="2" charset="2"/>
              </a:rPr>
              <a:t></a:t>
            </a:r>
            <a:r>
              <a:rPr lang="fr-FR" sz="1600" dirty="0">
                <a:sym typeface="Wingdings" panose="05000000000000000000" pitchFamily="2" charset="2"/>
              </a:rPr>
              <a:t>   </a:t>
            </a:r>
            <a:r>
              <a:rPr lang="fr-FR" sz="1600" dirty="0"/>
              <a:t>XML-</a:t>
            </a:r>
            <a:r>
              <a:rPr lang="fr-FR" sz="1600" dirty="0" err="1"/>
              <a:t>based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0A7FD4-19CE-459C-ABA6-56F1A6108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533" y="1924050"/>
            <a:ext cx="5350934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6894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n-US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140</a:t>
            </a:fld>
            <a:endParaRPr lang="fr-FR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85B7A85-F381-4C7B-AEED-25ACF315D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86" y="215927"/>
            <a:ext cx="10515599" cy="59093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ProductRepository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ServiceEntityRepository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@param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$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companies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findByCompanies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array_map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getId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createQueryBuilder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'p'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-&gt;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-&gt;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andWhere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'c.id IN (:values)'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-&gt;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setParameter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'values'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-&gt;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getQuery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-&gt;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getResult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1D177C3-21BE-4734-8D0D-38F73CDAA7E9}"/>
              </a:ext>
            </a:extLst>
          </p:cNvPr>
          <p:cNvCxnSpPr>
            <a:cxnSpLocks/>
          </p:cNvCxnSpPr>
          <p:nvPr/>
        </p:nvCxnSpPr>
        <p:spPr>
          <a:xfrm>
            <a:off x="5587035" y="2240277"/>
            <a:ext cx="2269848" cy="0"/>
          </a:xfrm>
          <a:prstGeom prst="lin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DE26038-78DD-4CCD-9CB6-0D9560F31DBD}"/>
              </a:ext>
            </a:extLst>
          </p:cNvPr>
          <p:cNvCxnSpPr>
            <a:cxnSpLocks/>
          </p:cNvCxnSpPr>
          <p:nvPr/>
        </p:nvCxnSpPr>
        <p:spPr>
          <a:xfrm>
            <a:off x="3788052" y="4411977"/>
            <a:ext cx="2751896" cy="0"/>
          </a:xfrm>
          <a:prstGeom prst="lin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</p:spTree>
    <p:extLst>
      <p:ext uri="{BB962C8B-B14F-4D97-AF65-F5344CB8AC3E}">
        <p14:creationId xmlns:p14="http://schemas.microsoft.com/office/powerpoint/2010/main" val="23421597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n-US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141</a:t>
            </a:fld>
            <a:endParaRPr lang="fr-FR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8B766E3-5AFC-4FE4-B4DA-8E95816BD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34" y="136523"/>
            <a:ext cx="10387780" cy="612475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@Field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prefetchMethod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prefetchProducts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@return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Product[]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sortedProducts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sortedProducts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()] ?? []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@param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$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companies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fr-FR" altLang="fr-FR" sz="1400" b="1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Autowire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(for="$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productRepository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@return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&lt;Product&gt;&gt;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prefetchProducts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companies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ProductRepository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productRepository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productRepository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findByCompanies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companies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sortedProducts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[]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foreach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sortedProducts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getCompany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()-&gt;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getId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()][] =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sortedProducts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Forme libre : forme 24">
            <a:extLst>
              <a:ext uri="{FF2B5EF4-FFF2-40B4-BE49-F238E27FC236}">
                <a16:creationId xmlns:a16="http://schemas.microsoft.com/office/drawing/2014/main" id="{775AED7C-67BD-488D-B3FD-8EF173743A9D}"/>
              </a:ext>
            </a:extLst>
          </p:cNvPr>
          <p:cNvSpPr/>
          <p:nvPr/>
        </p:nvSpPr>
        <p:spPr>
          <a:xfrm>
            <a:off x="4157663" y="1638300"/>
            <a:ext cx="3552855" cy="3910013"/>
          </a:xfrm>
          <a:custGeom>
            <a:avLst/>
            <a:gdLst>
              <a:gd name="connsiteX0" fmla="*/ 0 w 3552855"/>
              <a:gd name="connsiteY0" fmla="*/ 3910013 h 3910013"/>
              <a:gd name="connsiteX1" fmla="*/ 3500437 w 3552855"/>
              <a:gd name="connsiteY1" fmla="*/ 947738 h 3910013"/>
              <a:gd name="connsiteX2" fmla="*/ 1776412 w 3552855"/>
              <a:gd name="connsiteY2" fmla="*/ 0 h 391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2855" h="3910013">
                <a:moveTo>
                  <a:pt x="0" y="3910013"/>
                </a:moveTo>
                <a:cubicBezTo>
                  <a:pt x="1602184" y="2754710"/>
                  <a:pt x="3204368" y="1599407"/>
                  <a:pt x="3500437" y="947738"/>
                </a:cubicBezTo>
                <a:cubicBezTo>
                  <a:pt x="3796506" y="296069"/>
                  <a:pt x="2786459" y="148034"/>
                  <a:pt x="1776412" y="0"/>
                </a:cubicBezTo>
              </a:path>
            </a:pathLst>
          </a:custGeom>
          <a:noFill/>
          <a:ln w="7620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stealth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65228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n-US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C1D52A1-7CDB-444D-A553-78B5AF220D4B}"/>
              </a:ext>
            </a:extLst>
          </p:cNvPr>
          <p:cNvSpPr txBox="1"/>
          <p:nvPr/>
        </p:nvSpPr>
        <p:spPr>
          <a:xfrm>
            <a:off x="721003" y="1315441"/>
            <a:ext cx="515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Try running this query again: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82B9EF-811D-4B0F-858A-F2282043B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0D1311-5B43-4D08-90FE-A9B567216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142</a:t>
            </a:fld>
            <a:endParaRPr lang="fr-FR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3E625DC-B25D-4C8E-B089-DE1F0808C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07" y="1852773"/>
            <a:ext cx="4733988" cy="424731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 companies 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companies(search: "") 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items(limit:100, offset: 0) 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id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name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products 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name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price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vat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count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fr-FR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CC4979A-B68D-4BAA-97CF-D4E84D1F174A}"/>
              </a:ext>
            </a:extLst>
          </p:cNvPr>
          <p:cNvSpPr txBox="1"/>
          <p:nvPr/>
        </p:nvSpPr>
        <p:spPr>
          <a:xfrm>
            <a:off x="5434012" y="3745117"/>
            <a:ext cx="6305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Success! The 100 queries have been turned in a unique query!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FC2EE41-8651-416D-B918-5F807D73F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012" y="1877984"/>
            <a:ext cx="92049243" cy="175432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api_1|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doctrine.DEBUG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SELECT DISTINCT id_0 FROM (SELECT DISTINCT id_0 FROM (SELECT c0_.id AS id_0, c0_.name AS name_1, c0_.website AS website_2 FROM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c0_ WHERE c0_.name LIKE ? OR c0_.website LIKE ?)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dctrn_result_inner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ORDER BY id_0 ASC)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dctrn_result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LIMIT 100 ["%%","%%"] []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api_1|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doctrine.DEBUG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SELECT c0_.id AS id_0, c0_.name AS name_1, c0_.website AS website_2 FROM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c0_ WHERE (c0_.name LIKE ? OR c0_.website LIKE ?) AND c0_.id IN (?) ORDER BY c0_.id ASC ["%%","%%",[2701,2702,2703,2704,2705,2706,2707,2708,2709,2710,2711,2712,2713,2714,2715,2716,2717,2718,2719,2720,2721,2722,2723,2724,2725,2726,2727,2728,2729,2730,2731,2732,2733,2734,2735,2736,2737,2738,2739,2740,2741,2742,2743,2744,2745,2746,2747,2748,2749,2750,2751,2752,2753,2754,2755,2756,2757,2758,2759,2760,2761,2762,2763,2764,2765,2766,2767,2768,2769,2770,2771,2772,2773,2774,2775,2776,2777,2778,2779,2780,2781,2782,2783,2784,2785,2786,2787,2788,2789,2790,2791,2792,2793,2794,2795,2796,2797,2798,2799,2800]] []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api_1|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doctrine.DEBUG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SELECT p0_.id AS id_0, p0_.name AS name_1, p0_.price AS price_2, p0_.margin AS margin_3, p0_.company_id AS company_id_4 FROM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p0_ INNER JOIN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c1_ WHERE c1_.id IN (?) [[2701,2702,2703,2704,2705,2706,2707,2708,2709,2710,2711,2712,2713,2714,2715,2716,2717,2718,2719,2720,2721,2722,2723,2724,2725,2726,2727,2728,2729,2730,2731,2732,2733,2734,2735,2736,2737,2738,2739,2740,2741,2742,2743,2744,2745,2746,2747,2748,2749,2750,2751,2752,2753,2754,2755,2756,2757,2758,2759,2760,2761,2762,2763,2764,2765,2766,2767,2768,2769,2770,2771,2772,2773,2774,2775,2776,2777,2778,2779,2780,2781,2782,2783,2784,2785,2786,2787,2788,2789,2790,2791,2792,2793,2794,2795,2796,2797,2798,2799,2800]] []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79767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Beware! You should always time your queries after applying an optimization!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143</a:t>
            </a:fld>
            <a:endParaRPr lang="fr-FR" dirty="0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E42EDE2-75EA-454E-9AFF-7B2DC7972A16}"/>
              </a:ext>
            </a:extLst>
          </p:cNvPr>
          <p:cNvCxnSpPr/>
          <p:nvPr/>
        </p:nvCxnSpPr>
        <p:spPr>
          <a:xfrm flipV="1">
            <a:off x="4557712" y="3509962"/>
            <a:ext cx="0" cy="1790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22F4B5D-3F91-4607-B232-B0EA6492E1C3}"/>
              </a:ext>
            </a:extLst>
          </p:cNvPr>
          <p:cNvCxnSpPr/>
          <p:nvPr/>
        </p:nvCxnSpPr>
        <p:spPr>
          <a:xfrm>
            <a:off x="4557712" y="5295900"/>
            <a:ext cx="192405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E9F8814-AF33-44A3-9FD5-AD42B6EB425C}"/>
              </a:ext>
            </a:extLst>
          </p:cNvPr>
          <p:cNvSpPr/>
          <p:nvPr/>
        </p:nvSpPr>
        <p:spPr>
          <a:xfrm>
            <a:off x="4729162" y="3743328"/>
            <a:ext cx="714370" cy="1552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65A99E-EBF8-4B9B-AF3C-C2BFC4AB12AF}"/>
              </a:ext>
            </a:extLst>
          </p:cNvPr>
          <p:cNvSpPr/>
          <p:nvPr/>
        </p:nvSpPr>
        <p:spPr>
          <a:xfrm>
            <a:off x="5686425" y="3995776"/>
            <a:ext cx="714370" cy="1300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dirty="0" err="1"/>
              <a:t>After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004FA72-FA87-4941-9E6C-45B4F54ED1D3}"/>
              </a:ext>
            </a:extLst>
          </p:cNvPr>
          <p:cNvSpPr txBox="1"/>
          <p:nvPr/>
        </p:nvSpPr>
        <p:spPr>
          <a:xfrm rot="16200000">
            <a:off x="3993666" y="355866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time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5134000-0E8C-4BAB-9A21-1C1E09234321}"/>
              </a:ext>
            </a:extLst>
          </p:cNvPr>
          <p:cNvSpPr txBox="1"/>
          <p:nvPr/>
        </p:nvSpPr>
        <p:spPr>
          <a:xfrm>
            <a:off x="4646438" y="3367082"/>
            <a:ext cx="883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650ms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91BFF71-51CF-48E3-B10F-7B4231E58B5E}"/>
              </a:ext>
            </a:extLst>
          </p:cNvPr>
          <p:cNvSpPr txBox="1"/>
          <p:nvPr/>
        </p:nvSpPr>
        <p:spPr>
          <a:xfrm>
            <a:off x="5598186" y="368193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520ms</a:t>
            </a:r>
          </a:p>
        </p:txBody>
      </p:sp>
      <p:sp>
        <p:nvSpPr>
          <p:cNvPr id="15" name="Triangle isocèle 14">
            <a:extLst>
              <a:ext uri="{FF2B5EF4-FFF2-40B4-BE49-F238E27FC236}">
                <a16:creationId xmlns:a16="http://schemas.microsoft.com/office/drawing/2014/main" id="{316D7D05-9024-4373-B083-E829AF3781A6}"/>
              </a:ext>
            </a:extLst>
          </p:cNvPr>
          <p:cNvSpPr/>
          <p:nvPr/>
        </p:nvSpPr>
        <p:spPr>
          <a:xfrm>
            <a:off x="1062038" y="1904052"/>
            <a:ext cx="1019175" cy="962025"/>
          </a:xfrm>
          <a:prstGeom prst="triangl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b" anchorCtr="0"/>
          <a:lstStyle/>
          <a:p>
            <a:pPr algn="ctr"/>
            <a:r>
              <a:rPr lang="fr-FR" sz="4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8050168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Data-loader pattern: some problems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“data-loader” pattern is far from perfect: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Unlike all other features, it puts some </a:t>
            </a:r>
            <a:r>
              <a:rPr lang="en-US" sz="2800" dirty="0" err="1"/>
              <a:t>GraphQL</a:t>
            </a:r>
            <a:r>
              <a:rPr lang="en-US" sz="2800" dirty="0"/>
              <a:t> peculiarities right into your models (not good)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is not extremely easy to understand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144</a:t>
            </a:fld>
            <a:endParaRPr lang="fr-FR" dirty="0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5F7CE710-ABAF-4AE9-8656-A2043A823216}"/>
              </a:ext>
            </a:extLst>
          </p:cNvPr>
          <p:cNvSpPr/>
          <p:nvPr/>
        </p:nvSpPr>
        <p:spPr>
          <a:xfrm>
            <a:off x="1062038" y="2899428"/>
            <a:ext cx="1019175" cy="962025"/>
          </a:xfrm>
          <a:prstGeom prst="triangl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b" anchorCtr="0"/>
          <a:lstStyle/>
          <a:p>
            <a:pPr algn="ctr"/>
            <a:r>
              <a:rPr lang="fr-FR" sz="4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1575894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solutions?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“N+1” problem is not specific to </a:t>
            </a:r>
            <a:r>
              <a:rPr lang="en-US" sz="2800" dirty="0" err="1"/>
              <a:t>GraphQL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r>
              <a:rPr lang="en-US" sz="2800" dirty="0"/>
              <a:t>It is a recurring problem of all ORMs.</a:t>
            </a:r>
          </a:p>
          <a:p>
            <a:endParaRPr lang="en-US" sz="2800" dirty="0"/>
          </a:p>
          <a:p>
            <a:r>
              <a:rPr lang="en-US" sz="2800" dirty="0"/>
              <a:t>The code below triggers “N+1” calls.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145</a:t>
            </a:fld>
            <a:endParaRPr lang="fr-FR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F436C1E-D961-4497-AA54-AFC38D0F9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882" y="4296584"/>
            <a:ext cx="10661893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$users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$userRepository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findAll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foreach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$users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$user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echo 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$user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 lives in '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$user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getCountry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()-&gt;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getLabel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\n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fr-FR" altLang="fr-FR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90488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solutions?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655984" y="1934576"/>
            <a:ext cx="65734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Hot take:</a:t>
            </a:r>
          </a:p>
          <a:p>
            <a:r>
              <a:rPr lang="en-US" sz="2800" dirty="0"/>
              <a:t>This problem should be solved at the ORM level and not at the </a:t>
            </a:r>
            <a:r>
              <a:rPr lang="en-US" sz="2800" dirty="0" err="1"/>
              <a:t>GraphQL</a:t>
            </a:r>
            <a:r>
              <a:rPr lang="en-US" sz="2800" dirty="0"/>
              <a:t> level!</a:t>
            </a:r>
          </a:p>
          <a:p>
            <a:endParaRPr lang="en-US" sz="2800" dirty="0"/>
          </a:p>
          <a:p>
            <a:r>
              <a:rPr lang="en-US" sz="2800" dirty="0"/>
              <a:t>If from an entity, we could go back to the query that generated it, it would be possible to do “eager lazy loading”.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146</a:t>
            </a:fld>
            <a:endParaRPr lang="fr-FR" dirty="0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378BDB9C-86D4-4691-89B3-61C62C94B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3400" y="1433405"/>
            <a:ext cx="34575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953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solutions?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Doctrine ORM does not support this notion of “eager lazy loading”, but a few ORMs can: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NotORM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Nette</a:t>
            </a:r>
            <a:r>
              <a:rPr lang="en-US" sz="2800" dirty="0"/>
              <a:t> Database Explorer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Laravel JIT loader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TDBM 5.3 (work in progress)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F36606-ACB9-493B-BDA0-B04B9B7C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8DB1D1C-3ED1-4FA5-9B76-FF18E849B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569618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4400" dirty="0"/>
              <a:t>More </a:t>
            </a:r>
            <a:r>
              <a:rPr lang="fr-FR" sz="4400" dirty="0" err="1"/>
              <a:t>features</a:t>
            </a:r>
            <a:r>
              <a:rPr lang="fr-FR" sz="4400" dirty="0"/>
              <a:t>?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-1993291" y="14642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4F1A53A-373F-4EF8-A40A-8FED4240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6054" y="1010921"/>
            <a:ext cx="3711786" cy="3711786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3D9A3EB-AB24-4BED-9914-D28217F96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07BC77-AAD5-4A4D-B499-9CFC79E3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3E0BA-B193-4743-A8F7-1B01719828C7}" type="slidenum">
              <a:rPr lang="en-GB" noProof="0" smtClean="0"/>
              <a:pPr>
                <a:defRPr/>
              </a:pPr>
              <a:t>148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078897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E2085BC-4713-4713-B742-08D5EC54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69166"/>
            <a:ext cx="4623468" cy="452561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features!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6202017" y="1934576"/>
            <a:ext cx="453887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Enum</a:t>
            </a:r>
            <a:r>
              <a:rPr lang="en-US" sz="2000" dirty="0"/>
              <a:t>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File uploads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Union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Declaring a type without annotating the PHP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DateTime</a:t>
            </a:r>
            <a:r>
              <a:rPr lang="en-US" sz="2000" dirty="0"/>
              <a:t> type mapping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Inheritance and interfaces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Everything is documented at: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6A92863-CF93-423D-AA61-9B621CF38E06}"/>
              </a:ext>
            </a:extLst>
          </p:cNvPr>
          <p:cNvSpPr txBox="1"/>
          <p:nvPr/>
        </p:nvSpPr>
        <p:spPr>
          <a:xfrm>
            <a:off x="4631635" y="5391688"/>
            <a:ext cx="7679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https://graphqlite.thecodingmachine.io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EA79FAB-8DA1-4AFA-9A1F-456964058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BF8B8F-5026-4B52-94D4-589F83330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9088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B911E80-86DF-48CA-903B-E0FDBE10CD30}"/>
              </a:ext>
            </a:extLst>
          </p:cNvPr>
          <p:cNvSpPr/>
          <p:nvPr/>
        </p:nvSpPr>
        <p:spPr>
          <a:xfrm>
            <a:off x="1669775" y="2352261"/>
            <a:ext cx="8892209" cy="3511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history</a:t>
            </a:r>
            <a:endParaRPr lang="en-GB" b="1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12763AF-4B68-464D-8BCF-187F19EC9B14}"/>
              </a:ext>
            </a:extLst>
          </p:cNvPr>
          <p:cNvSpPr/>
          <p:nvPr/>
        </p:nvSpPr>
        <p:spPr>
          <a:xfrm>
            <a:off x="2133600" y="2166730"/>
            <a:ext cx="2014331" cy="7222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Web-services</a:t>
            </a:r>
            <a:br>
              <a:rPr lang="fr-FR" dirty="0"/>
            </a:br>
            <a:r>
              <a:rPr lang="fr-FR" dirty="0"/>
              <a:t>(~1999)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1ABE9B3-E2DC-4132-AEDE-0557852E280C}"/>
              </a:ext>
            </a:extLst>
          </p:cNvPr>
          <p:cNvSpPr/>
          <p:nvPr/>
        </p:nvSpPr>
        <p:spPr>
          <a:xfrm>
            <a:off x="5055704" y="2166730"/>
            <a:ext cx="2014331" cy="7222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REST</a:t>
            </a:r>
            <a:br>
              <a:rPr lang="fr-FR" dirty="0"/>
            </a:br>
            <a:r>
              <a:rPr lang="fr-FR" dirty="0"/>
              <a:t>(~2005)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6230791-1195-449A-AC06-3315DAC19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55EB96-0085-483C-9BB0-BDB6B669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15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634CC8-2C7D-4C99-B8F1-2D24CF9E40F7}"/>
              </a:ext>
            </a:extLst>
          </p:cNvPr>
          <p:cNvSpPr txBox="1"/>
          <p:nvPr/>
        </p:nvSpPr>
        <p:spPr>
          <a:xfrm>
            <a:off x="2133600" y="3001617"/>
            <a:ext cx="24661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r>
              <a:rPr lang="fr-FR" sz="1600" dirty="0">
                <a:sym typeface="Wingdings" panose="05000000000000000000" pitchFamily="2" charset="2"/>
              </a:rPr>
              <a:t>   </a:t>
            </a:r>
            <a:r>
              <a:rPr lang="fr-FR" sz="1600" dirty="0" err="1"/>
              <a:t>Strongly</a:t>
            </a:r>
            <a:r>
              <a:rPr lang="fr-FR" sz="1600" dirty="0"/>
              <a:t> </a:t>
            </a:r>
            <a:r>
              <a:rPr lang="fr-FR" sz="1600" dirty="0" err="1"/>
              <a:t>typed</a:t>
            </a:r>
            <a:endParaRPr lang="fr-FR" sz="1600" dirty="0"/>
          </a:p>
          <a:p>
            <a:r>
              <a:rPr lang="fr-FR" sz="16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r>
              <a:rPr lang="fr-FR" sz="1600" dirty="0">
                <a:sym typeface="Wingdings" panose="05000000000000000000" pitchFamily="2" charset="2"/>
              </a:rPr>
              <a:t>   </a:t>
            </a:r>
            <a:r>
              <a:rPr lang="fr-FR" sz="1600" dirty="0"/>
              <a:t>Self-</a:t>
            </a:r>
            <a:r>
              <a:rPr lang="fr-FR" sz="1600" dirty="0" err="1"/>
              <a:t>describing</a:t>
            </a:r>
            <a:r>
              <a:rPr lang="fr-FR" sz="1600" dirty="0"/>
              <a:t> (WSDL)</a:t>
            </a:r>
          </a:p>
          <a:p>
            <a:r>
              <a:rPr lang="fr-FR" sz="1600" dirty="0">
                <a:solidFill>
                  <a:schemeClr val="accent3"/>
                </a:solidFill>
                <a:sym typeface="Wingdings" panose="05000000000000000000" pitchFamily="2" charset="2"/>
              </a:rPr>
              <a:t></a:t>
            </a:r>
            <a:r>
              <a:rPr lang="fr-FR" sz="1600" dirty="0">
                <a:sym typeface="Wingdings" panose="05000000000000000000" pitchFamily="2" charset="2"/>
              </a:rPr>
              <a:t>   </a:t>
            </a:r>
            <a:r>
              <a:rPr lang="fr-FR" sz="1600" dirty="0"/>
              <a:t>XML-</a:t>
            </a:r>
            <a:r>
              <a:rPr lang="fr-FR" sz="1600" dirty="0" err="1"/>
              <a:t>based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9248FCB-1684-4657-BD31-AB4E29733814}"/>
              </a:ext>
            </a:extLst>
          </p:cNvPr>
          <p:cNvSpPr txBox="1"/>
          <p:nvPr/>
        </p:nvSpPr>
        <p:spPr>
          <a:xfrm>
            <a:off x="5055703" y="3001618"/>
            <a:ext cx="24661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3"/>
                </a:solidFill>
                <a:sym typeface="Wingdings" panose="05000000000000000000" pitchFamily="2" charset="2"/>
              </a:rPr>
              <a:t>   </a:t>
            </a:r>
            <a:r>
              <a:rPr lang="fr-FR" sz="1600" dirty="0" err="1"/>
              <a:t>Weakly</a:t>
            </a:r>
            <a:r>
              <a:rPr lang="fr-FR" sz="1600" dirty="0"/>
              <a:t> </a:t>
            </a:r>
            <a:r>
              <a:rPr lang="fr-FR" sz="1600" dirty="0" err="1"/>
              <a:t>typed</a:t>
            </a:r>
            <a:endParaRPr lang="fr-FR" sz="1600" dirty="0"/>
          </a:p>
          <a:p>
            <a:r>
              <a:rPr lang="fr-FR" sz="1600" dirty="0">
                <a:solidFill>
                  <a:schemeClr val="accent3"/>
                </a:solidFill>
                <a:sym typeface="Wingdings" panose="05000000000000000000" pitchFamily="2" charset="2"/>
              </a:rPr>
              <a:t>   </a:t>
            </a:r>
            <a:r>
              <a:rPr lang="fr-FR" sz="1600" dirty="0"/>
              <a:t>Non self-</a:t>
            </a:r>
            <a:r>
              <a:rPr lang="fr-FR" sz="1600" dirty="0" err="1"/>
              <a:t>describing</a:t>
            </a:r>
            <a:br>
              <a:rPr lang="fr-FR" sz="1600" dirty="0"/>
            </a:br>
            <a:r>
              <a:rPr lang="fr-FR" sz="1600" dirty="0"/>
              <a:t>     (</a:t>
            </a:r>
            <a:r>
              <a:rPr lang="fr-FR" sz="1600" dirty="0" err="1"/>
              <a:t>still</a:t>
            </a:r>
            <a:r>
              <a:rPr lang="fr-FR" sz="1600" dirty="0"/>
              <a:t> </a:t>
            </a:r>
            <a:r>
              <a:rPr lang="fr-FR" sz="1600" dirty="0" err="1"/>
              <a:t>OpenAPI</a:t>
            </a:r>
            <a:r>
              <a:rPr lang="fr-FR" sz="1600" dirty="0"/>
              <a:t> for doc)</a:t>
            </a:r>
          </a:p>
          <a:p>
            <a:r>
              <a:rPr lang="fr-FR" sz="1600" dirty="0">
                <a:solidFill>
                  <a:schemeClr val="accent6"/>
                </a:solidFill>
                <a:sym typeface="Wingdings" panose="05000000000000000000" pitchFamily="2" charset="2"/>
              </a:rPr>
              <a:t>  </a:t>
            </a:r>
            <a:r>
              <a:rPr lang="fr-FR" sz="1600" dirty="0" err="1"/>
              <a:t>Mostly</a:t>
            </a:r>
            <a:r>
              <a:rPr lang="fr-FR" sz="1600" dirty="0"/>
              <a:t> JSON </a:t>
            </a:r>
            <a:r>
              <a:rPr lang="fr-FR" sz="1600" dirty="0" err="1"/>
              <a:t>based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229113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E2085BC-4713-4713-B742-08D5EC54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69166"/>
            <a:ext cx="4623468" cy="452561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6202017" y="1934576"/>
            <a:ext cx="4538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Support for subscriptions (real-time </a:t>
            </a:r>
            <a:r>
              <a:rPr lang="en-US" sz="2000" dirty="0" err="1"/>
              <a:t>GraphQL</a:t>
            </a:r>
            <a:r>
              <a:rPr lang="en-US" sz="20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simple to use JS 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 ORM that solves natively the N+1 problem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F356635-6B33-4A86-B2D4-EE7E1C942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6D223E-3361-492F-BFDA-BEFE595D8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22814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4400" dirty="0"/>
              <a:t>So… </a:t>
            </a:r>
            <a:r>
              <a:rPr lang="fr-FR" sz="4400" dirty="0" err="1"/>
              <a:t>GraphQL</a:t>
            </a:r>
            <a:r>
              <a:rPr lang="fr-FR" sz="4400" dirty="0"/>
              <a:t> </a:t>
            </a:r>
            <a:r>
              <a:rPr lang="fr-FR" sz="4400" dirty="0" err="1"/>
              <a:t>everywhere</a:t>
            </a:r>
            <a:r>
              <a:rPr lang="fr-FR" sz="4400" dirty="0"/>
              <a:t>?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-1993291" y="14642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4F1A53A-373F-4EF8-A40A-8FED4240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6054" y="1010921"/>
            <a:ext cx="3711786" cy="3711786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EDAB3FC-512D-4F85-9A66-B67F2CA1F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23A90E-B940-426F-8214-A5DFED23A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3E0BA-B193-4743-A8F7-1B01719828C7}" type="slidenum">
              <a:rPr lang="en-GB" noProof="0" smtClean="0"/>
              <a:pPr>
                <a:defRPr/>
              </a:pPr>
              <a:t>151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668228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everywhere?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GraphQLite</a:t>
            </a:r>
            <a:r>
              <a:rPr lang="en-US" sz="2800" dirty="0"/>
              <a:t> makes it trivial to write a </a:t>
            </a:r>
            <a:r>
              <a:rPr lang="en-US" sz="2800" dirty="0" err="1"/>
              <a:t>GraphQL</a:t>
            </a:r>
            <a:r>
              <a:rPr lang="en-US" sz="2800" dirty="0"/>
              <a:t> API. It is now easier to start a </a:t>
            </a:r>
            <a:r>
              <a:rPr lang="en-US" sz="2800" dirty="0" err="1"/>
              <a:t>GraphQL</a:t>
            </a:r>
            <a:r>
              <a:rPr lang="en-US" sz="2800" dirty="0"/>
              <a:t> API than a REST API! \o/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GraphQL</a:t>
            </a:r>
            <a:r>
              <a:rPr lang="en-US" sz="2800" dirty="0"/>
              <a:t> makes a lot of sense for most of our projects because it eases the separation between front-end and back-end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And the tooling in JS/TS is awesome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8F9676-1128-45CD-9C8E-87198D23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018C1EE-5B4F-4F1B-97A0-09B800994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651671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everywhere?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7"/>
            <a:ext cx="76796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Performance warning! </a:t>
            </a:r>
            <a:r>
              <a:rPr lang="en-US" sz="2800" dirty="0" err="1"/>
              <a:t>GraphQL</a:t>
            </a:r>
            <a:r>
              <a:rPr lang="en-US" sz="2800" dirty="0"/>
              <a:t> itself is fast but…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N+1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is easy to write slow queries </a:t>
            </a:r>
            <a:r>
              <a:rPr lang="en-US" sz="2800" dirty="0">
                <a:sym typeface="Wingdings" panose="05000000000000000000" pitchFamily="2" charset="2"/>
              </a:rPr>
              <a:t></a:t>
            </a:r>
            <a:r>
              <a:rPr lang="en-US" sz="2800" dirty="0"/>
              <a:t> Warning with front facing websites.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8B36D55-F377-4F3F-9F4C-40EED827A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1BC9571-3FEE-4749-8707-6FA247526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153</a:t>
            </a:fld>
            <a:endParaRPr lang="fr-FR"/>
          </a:p>
        </p:txBody>
      </p:sp>
      <p:sp>
        <p:nvSpPr>
          <p:cNvPr id="6" name="Triangle isocèle 5">
            <a:extLst>
              <a:ext uri="{FF2B5EF4-FFF2-40B4-BE49-F238E27FC236}">
                <a16:creationId xmlns:a16="http://schemas.microsoft.com/office/drawing/2014/main" id="{CBA27260-5256-4EF1-B15B-BA338EDA6504}"/>
              </a:ext>
            </a:extLst>
          </p:cNvPr>
          <p:cNvSpPr/>
          <p:nvPr/>
        </p:nvSpPr>
        <p:spPr>
          <a:xfrm>
            <a:off x="1062038" y="2899428"/>
            <a:ext cx="1019175" cy="962025"/>
          </a:xfrm>
          <a:prstGeom prst="triangle">
            <a:avLst/>
          </a:prstGeom>
          <a:solidFill>
            <a:srgbClr val="FF7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b" anchorCtr="0"/>
          <a:lstStyle/>
          <a:p>
            <a:pPr algn="ctr"/>
            <a:r>
              <a:rPr lang="fr-FR" sz="4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139592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</a:t>
            </a:r>
            <a:r>
              <a:rPr lang="en-US" dirty="0"/>
              <a:t> everywhere?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Two strategies available to avoid the “N+1” problem: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Analyzing the </a:t>
            </a:r>
            <a:r>
              <a:rPr lang="en-US" sz="2800" dirty="0" err="1"/>
              <a:t>GraphQL</a:t>
            </a:r>
            <a:r>
              <a:rPr lang="en-US" sz="2800" dirty="0"/>
              <a:t> query and “joining” accordingly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Or the “data-loader” pattern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the real answer will come from 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+ a need to set limits on the queries complexity to avoid “rogue” queries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EC651E8-32D3-4B91-862E-DCA57C71F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D82E18E-B9A4-48B6-B586-637D39309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693145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98713" y="2286000"/>
            <a:ext cx="7372350" cy="1143000"/>
          </a:xfrm>
        </p:spPr>
        <p:txBody>
          <a:bodyPr/>
          <a:lstStyle/>
          <a:p>
            <a:pPr algn="ctr"/>
            <a:r>
              <a:rPr lang="en-US" sz="5400" dirty="0"/>
              <a:t>Questions?</a:t>
            </a:r>
            <a:endParaRPr lang="en-US" sz="5400" b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110598F-48AB-4F5B-B5E7-157274C8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169" y="1267030"/>
            <a:ext cx="420757" cy="42075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D2FF8FD-84BB-401F-B6C4-24FF5587D938}"/>
              </a:ext>
            </a:extLst>
          </p:cNvPr>
          <p:cNvSpPr txBox="1"/>
          <p:nvPr/>
        </p:nvSpPr>
        <p:spPr>
          <a:xfrm>
            <a:off x="2652926" y="1267029"/>
            <a:ext cx="168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</a:t>
            </a:r>
            <a:r>
              <a:rPr lang="fr-FR" dirty="0" err="1"/>
              <a:t>david_negrier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F7AF979-8E97-4595-B2BC-08C3226A61BC}"/>
              </a:ext>
            </a:extLst>
          </p:cNvPr>
          <p:cNvSpPr txBox="1"/>
          <p:nvPr/>
        </p:nvSpPr>
        <p:spPr>
          <a:xfrm>
            <a:off x="2652925" y="1684473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@</a:t>
            </a:r>
            <a:r>
              <a:rPr lang="fr-FR" dirty="0" err="1"/>
              <a:t>moufmouf</a:t>
            </a:r>
            <a:endParaRPr lang="fr-FR" dirty="0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205FB8EB-FF11-4B9B-AF05-C1FA22002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6002" y="1720717"/>
            <a:ext cx="333088" cy="333088"/>
          </a:xfrm>
          <a:prstGeom prst="rect">
            <a:avLst/>
          </a:prstGeom>
        </p:spPr>
      </p:pic>
      <p:pic>
        <p:nvPicPr>
          <p:cNvPr id="17" name="Graphique 16">
            <a:extLst>
              <a:ext uri="{FF2B5EF4-FFF2-40B4-BE49-F238E27FC236}">
                <a16:creationId xmlns:a16="http://schemas.microsoft.com/office/drawing/2014/main" id="{2C8A9C7A-EACE-4E2C-B2FC-8FE1E709A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6732" y="1300099"/>
            <a:ext cx="333089" cy="33308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93150FA-8A30-49E9-8E97-D269790E8971}"/>
              </a:ext>
            </a:extLst>
          </p:cNvPr>
          <p:cNvSpPr txBox="1"/>
          <p:nvPr/>
        </p:nvSpPr>
        <p:spPr>
          <a:xfrm>
            <a:off x="6779821" y="1255644"/>
            <a:ext cx="325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graphqlite.thecodingmachine.io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81A03EB-5814-4870-9236-89D538A931BD}"/>
              </a:ext>
            </a:extLst>
          </p:cNvPr>
          <p:cNvSpPr txBox="1"/>
          <p:nvPr/>
        </p:nvSpPr>
        <p:spPr>
          <a:xfrm>
            <a:off x="3584713" y="3705785"/>
            <a:ext cx="54277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More cool </a:t>
            </a:r>
            <a:r>
              <a:rPr lang="fr-FR" dirty="0" err="1"/>
              <a:t>stuff</a:t>
            </a:r>
            <a:r>
              <a:rPr lang="fr-F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7"/>
              </a:rPr>
              <a:t>https://www.thecodingmachine.com/open-source/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hlinkClick r:id="rId8"/>
              </a:rPr>
              <a:t>https://thecodingmachine.io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5B7FD1ED-EDCF-4954-9E79-3061422E20FB}"/>
              </a:ext>
            </a:extLst>
          </p:cNvPr>
          <p:cNvSpPr txBox="1"/>
          <p:nvPr/>
        </p:nvSpPr>
        <p:spPr>
          <a:xfrm>
            <a:off x="2185639" y="861314"/>
            <a:ext cx="15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David Négrier</a:t>
            </a:r>
          </a:p>
        </p:txBody>
      </p:sp>
      <p:pic>
        <p:nvPicPr>
          <p:cNvPr id="13" name="Image 9" descr="logoblanc.png">
            <a:extLst>
              <a:ext uri="{FF2B5EF4-FFF2-40B4-BE49-F238E27FC236}">
                <a16:creationId xmlns:a16="http://schemas.microsoft.com/office/drawing/2014/main" id="{101516AE-25BB-4D85-81E3-B1F5F9FEE1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925" y="6586331"/>
            <a:ext cx="1706880" cy="205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B8DFF57-B4E1-483C-A5CB-D0897080D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F3DAA8-CFDE-4503-A92B-A1EC9194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919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B911E80-86DF-48CA-903B-E0FDBE10CD30}"/>
              </a:ext>
            </a:extLst>
          </p:cNvPr>
          <p:cNvSpPr/>
          <p:nvPr/>
        </p:nvSpPr>
        <p:spPr>
          <a:xfrm>
            <a:off x="1669775" y="2352261"/>
            <a:ext cx="8892209" cy="3511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history</a:t>
            </a:r>
            <a:endParaRPr lang="en-GB" b="1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12763AF-4B68-464D-8BCF-187F19EC9B14}"/>
              </a:ext>
            </a:extLst>
          </p:cNvPr>
          <p:cNvSpPr/>
          <p:nvPr/>
        </p:nvSpPr>
        <p:spPr>
          <a:xfrm>
            <a:off x="2133600" y="2166730"/>
            <a:ext cx="2014331" cy="7222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Web-services</a:t>
            </a:r>
            <a:br>
              <a:rPr lang="fr-FR" dirty="0"/>
            </a:br>
            <a:r>
              <a:rPr lang="fr-FR" dirty="0"/>
              <a:t>(~1999)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1ABE9B3-E2DC-4132-AEDE-0557852E280C}"/>
              </a:ext>
            </a:extLst>
          </p:cNvPr>
          <p:cNvSpPr/>
          <p:nvPr/>
        </p:nvSpPr>
        <p:spPr>
          <a:xfrm>
            <a:off x="5055704" y="2166730"/>
            <a:ext cx="2014331" cy="7222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REST</a:t>
            </a:r>
            <a:br>
              <a:rPr lang="fr-FR" dirty="0"/>
            </a:br>
            <a:r>
              <a:rPr lang="fr-FR" dirty="0"/>
              <a:t>(~2005)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AA2AF57-01B9-4E16-BB2E-6FBFA5CFD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577E3777-2939-4F02-AE9D-CC39DA72F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16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A0A8E12-2C8A-45F1-9267-12233A214DC9}"/>
              </a:ext>
            </a:extLst>
          </p:cNvPr>
          <p:cNvSpPr txBox="1"/>
          <p:nvPr/>
        </p:nvSpPr>
        <p:spPr>
          <a:xfrm>
            <a:off x="5055703" y="3001618"/>
            <a:ext cx="24661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3"/>
                </a:solidFill>
                <a:sym typeface="Wingdings" panose="05000000000000000000" pitchFamily="2" charset="2"/>
              </a:rPr>
              <a:t>   </a:t>
            </a:r>
            <a:r>
              <a:rPr lang="fr-FR" sz="1600" dirty="0" err="1"/>
              <a:t>Weakly</a:t>
            </a:r>
            <a:r>
              <a:rPr lang="fr-FR" sz="1600" dirty="0"/>
              <a:t> </a:t>
            </a:r>
            <a:r>
              <a:rPr lang="fr-FR" sz="1600" dirty="0" err="1"/>
              <a:t>typed</a:t>
            </a:r>
            <a:endParaRPr lang="fr-FR" sz="1600" dirty="0"/>
          </a:p>
          <a:p>
            <a:r>
              <a:rPr lang="fr-FR" sz="1600" dirty="0">
                <a:solidFill>
                  <a:schemeClr val="accent3"/>
                </a:solidFill>
                <a:sym typeface="Wingdings" panose="05000000000000000000" pitchFamily="2" charset="2"/>
              </a:rPr>
              <a:t>   </a:t>
            </a:r>
            <a:r>
              <a:rPr lang="fr-FR" sz="1600" dirty="0"/>
              <a:t>Non self-</a:t>
            </a:r>
            <a:r>
              <a:rPr lang="fr-FR" sz="1600" dirty="0" err="1"/>
              <a:t>describing</a:t>
            </a:r>
            <a:br>
              <a:rPr lang="fr-FR" sz="1600" dirty="0"/>
            </a:br>
            <a:r>
              <a:rPr lang="fr-FR" sz="1600" dirty="0"/>
              <a:t>     (</a:t>
            </a:r>
            <a:r>
              <a:rPr lang="fr-FR" sz="1600" dirty="0" err="1"/>
              <a:t>still</a:t>
            </a:r>
            <a:r>
              <a:rPr lang="fr-FR" sz="1600" dirty="0"/>
              <a:t> </a:t>
            </a:r>
            <a:r>
              <a:rPr lang="fr-FR" sz="1600" dirty="0" err="1"/>
              <a:t>OpenAPI</a:t>
            </a:r>
            <a:r>
              <a:rPr lang="fr-FR" sz="1600" dirty="0"/>
              <a:t> for doc)</a:t>
            </a:r>
          </a:p>
          <a:p>
            <a:r>
              <a:rPr lang="fr-FR" sz="1600" dirty="0">
                <a:solidFill>
                  <a:schemeClr val="accent6"/>
                </a:solidFill>
                <a:sym typeface="Wingdings" panose="05000000000000000000" pitchFamily="2" charset="2"/>
              </a:rPr>
              <a:t>  </a:t>
            </a:r>
            <a:r>
              <a:rPr lang="fr-FR" sz="1600" dirty="0" err="1"/>
              <a:t>Mostly</a:t>
            </a:r>
            <a:r>
              <a:rPr lang="fr-FR" sz="1600" dirty="0"/>
              <a:t> JSON </a:t>
            </a:r>
            <a:r>
              <a:rPr lang="fr-FR" sz="1600" dirty="0" err="1"/>
              <a:t>based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78A8C60-84CE-4ADE-9048-20A457619946}"/>
              </a:ext>
            </a:extLst>
          </p:cNvPr>
          <p:cNvSpPr txBox="1"/>
          <p:nvPr/>
        </p:nvSpPr>
        <p:spPr>
          <a:xfrm>
            <a:off x="2133600" y="3001617"/>
            <a:ext cx="24661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r>
              <a:rPr lang="fr-FR" sz="1600" dirty="0">
                <a:sym typeface="Wingdings" panose="05000000000000000000" pitchFamily="2" charset="2"/>
              </a:rPr>
              <a:t>   </a:t>
            </a:r>
            <a:r>
              <a:rPr lang="fr-FR" sz="1600" dirty="0" err="1"/>
              <a:t>Strongly</a:t>
            </a:r>
            <a:r>
              <a:rPr lang="fr-FR" sz="1600" dirty="0"/>
              <a:t> </a:t>
            </a:r>
            <a:r>
              <a:rPr lang="fr-FR" sz="1600" dirty="0" err="1"/>
              <a:t>typed</a:t>
            </a:r>
            <a:endParaRPr lang="fr-FR" sz="1600" dirty="0"/>
          </a:p>
          <a:p>
            <a:r>
              <a:rPr lang="fr-FR" sz="16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r>
              <a:rPr lang="fr-FR" sz="1600" dirty="0">
                <a:sym typeface="Wingdings" panose="05000000000000000000" pitchFamily="2" charset="2"/>
              </a:rPr>
              <a:t>   </a:t>
            </a:r>
            <a:r>
              <a:rPr lang="fr-FR" sz="1600" dirty="0"/>
              <a:t>Self-</a:t>
            </a:r>
            <a:r>
              <a:rPr lang="fr-FR" sz="1600" dirty="0" err="1"/>
              <a:t>describing</a:t>
            </a:r>
            <a:r>
              <a:rPr lang="fr-FR" sz="1600" dirty="0"/>
              <a:t> (WSDL)</a:t>
            </a:r>
          </a:p>
          <a:p>
            <a:r>
              <a:rPr lang="fr-FR" sz="1600" dirty="0">
                <a:solidFill>
                  <a:schemeClr val="accent3"/>
                </a:solidFill>
                <a:sym typeface="Wingdings" panose="05000000000000000000" pitchFamily="2" charset="2"/>
              </a:rPr>
              <a:t></a:t>
            </a:r>
            <a:r>
              <a:rPr lang="fr-FR" sz="1600" dirty="0">
                <a:sym typeface="Wingdings" panose="05000000000000000000" pitchFamily="2" charset="2"/>
              </a:rPr>
              <a:t>   </a:t>
            </a:r>
            <a:r>
              <a:rPr lang="fr-FR" sz="1600" dirty="0"/>
              <a:t>XML-</a:t>
            </a:r>
            <a:r>
              <a:rPr lang="fr-FR" sz="1600" dirty="0" err="1"/>
              <a:t>based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6C31387-8E48-45A8-8E63-17A7429AF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240" y="1794510"/>
            <a:ext cx="5811520" cy="326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49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BB911E80-86DF-48CA-903B-E0FDBE10CD30}"/>
              </a:ext>
            </a:extLst>
          </p:cNvPr>
          <p:cNvSpPr/>
          <p:nvPr/>
        </p:nvSpPr>
        <p:spPr>
          <a:xfrm>
            <a:off x="1669775" y="2352261"/>
            <a:ext cx="8892209" cy="35118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history</a:t>
            </a:r>
            <a:endParaRPr lang="en-GB" b="1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12763AF-4B68-464D-8BCF-187F19EC9B14}"/>
              </a:ext>
            </a:extLst>
          </p:cNvPr>
          <p:cNvSpPr/>
          <p:nvPr/>
        </p:nvSpPr>
        <p:spPr>
          <a:xfrm>
            <a:off x="2133600" y="2166730"/>
            <a:ext cx="2014331" cy="7222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Web-services</a:t>
            </a:r>
            <a:br>
              <a:rPr lang="fr-FR" dirty="0"/>
            </a:br>
            <a:r>
              <a:rPr lang="fr-FR" dirty="0"/>
              <a:t>(~1999)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81ABE9B3-E2DC-4132-AEDE-0557852E280C}"/>
              </a:ext>
            </a:extLst>
          </p:cNvPr>
          <p:cNvSpPr/>
          <p:nvPr/>
        </p:nvSpPr>
        <p:spPr>
          <a:xfrm>
            <a:off x="5055704" y="2166730"/>
            <a:ext cx="2014331" cy="7222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REST</a:t>
            </a:r>
            <a:br>
              <a:rPr lang="fr-FR" dirty="0"/>
            </a:br>
            <a:r>
              <a:rPr lang="fr-FR" dirty="0"/>
              <a:t>(~2005)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77573F3-00A7-47DE-AE7C-5E3AEB951715}"/>
              </a:ext>
            </a:extLst>
          </p:cNvPr>
          <p:cNvSpPr/>
          <p:nvPr/>
        </p:nvSpPr>
        <p:spPr>
          <a:xfrm>
            <a:off x="7977808" y="2166730"/>
            <a:ext cx="2014331" cy="7222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GraphQL</a:t>
            </a:r>
            <a:br>
              <a:rPr lang="fr-FR" dirty="0"/>
            </a:br>
            <a:r>
              <a:rPr lang="fr-FR" dirty="0"/>
              <a:t>(2015)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BD514D7-C695-433E-BF85-9A2EC6A2B204}"/>
              </a:ext>
            </a:extLst>
          </p:cNvPr>
          <p:cNvSpPr txBox="1"/>
          <p:nvPr/>
        </p:nvSpPr>
        <p:spPr>
          <a:xfrm>
            <a:off x="2133600" y="3001617"/>
            <a:ext cx="24661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r>
              <a:rPr lang="fr-FR" sz="1600" dirty="0">
                <a:sym typeface="Wingdings" panose="05000000000000000000" pitchFamily="2" charset="2"/>
              </a:rPr>
              <a:t>   </a:t>
            </a:r>
            <a:r>
              <a:rPr lang="fr-FR" sz="1600" dirty="0" err="1"/>
              <a:t>Strongly</a:t>
            </a:r>
            <a:r>
              <a:rPr lang="fr-FR" sz="1600" dirty="0"/>
              <a:t> </a:t>
            </a:r>
            <a:r>
              <a:rPr lang="fr-FR" sz="1600" dirty="0" err="1"/>
              <a:t>typed</a:t>
            </a:r>
            <a:endParaRPr lang="fr-FR" sz="1600" dirty="0"/>
          </a:p>
          <a:p>
            <a:r>
              <a:rPr lang="fr-FR" sz="1600" dirty="0">
                <a:solidFill>
                  <a:schemeClr val="accent6"/>
                </a:solidFill>
                <a:sym typeface="Wingdings" panose="05000000000000000000" pitchFamily="2" charset="2"/>
              </a:rPr>
              <a:t></a:t>
            </a:r>
            <a:r>
              <a:rPr lang="fr-FR" sz="1600" dirty="0">
                <a:sym typeface="Wingdings" panose="05000000000000000000" pitchFamily="2" charset="2"/>
              </a:rPr>
              <a:t>   </a:t>
            </a:r>
            <a:r>
              <a:rPr lang="fr-FR" sz="1600" dirty="0"/>
              <a:t>Self-</a:t>
            </a:r>
            <a:r>
              <a:rPr lang="fr-FR" sz="1600" dirty="0" err="1"/>
              <a:t>describing</a:t>
            </a:r>
            <a:r>
              <a:rPr lang="fr-FR" sz="1600" dirty="0"/>
              <a:t> (WSDL)</a:t>
            </a:r>
          </a:p>
          <a:p>
            <a:r>
              <a:rPr lang="fr-FR" sz="1600" dirty="0">
                <a:solidFill>
                  <a:schemeClr val="accent3"/>
                </a:solidFill>
                <a:sym typeface="Wingdings" panose="05000000000000000000" pitchFamily="2" charset="2"/>
              </a:rPr>
              <a:t></a:t>
            </a:r>
            <a:r>
              <a:rPr lang="fr-FR" sz="1600" dirty="0">
                <a:sym typeface="Wingdings" panose="05000000000000000000" pitchFamily="2" charset="2"/>
              </a:rPr>
              <a:t>   </a:t>
            </a:r>
            <a:r>
              <a:rPr lang="fr-FR" sz="1600" dirty="0"/>
              <a:t>XML-</a:t>
            </a:r>
            <a:r>
              <a:rPr lang="fr-FR" sz="1600" dirty="0" err="1"/>
              <a:t>based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FCEC373-35D7-41A5-9CF6-E709ED1DD69C}"/>
              </a:ext>
            </a:extLst>
          </p:cNvPr>
          <p:cNvSpPr txBox="1"/>
          <p:nvPr/>
        </p:nvSpPr>
        <p:spPr>
          <a:xfrm>
            <a:off x="5055703" y="3001618"/>
            <a:ext cx="24661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accent3"/>
                </a:solidFill>
                <a:sym typeface="Wingdings" panose="05000000000000000000" pitchFamily="2" charset="2"/>
              </a:rPr>
              <a:t>   </a:t>
            </a:r>
            <a:r>
              <a:rPr lang="fr-FR" sz="1600" dirty="0" err="1"/>
              <a:t>Weakly</a:t>
            </a:r>
            <a:r>
              <a:rPr lang="fr-FR" sz="1600" dirty="0"/>
              <a:t> </a:t>
            </a:r>
            <a:r>
              <a:rPr lang="fr-FR" sz="1600" dirty="0" err="1"/>
              <a:t>typed</a:t>
            </a:r>
            <a:endParaRPr lang="fr-FR" sz="1600" dirty="0"/>
          </a:p>
          <a:p>
            <a:r>
              <a:rPr lang="fr-FR" sz="1600" dirty="0">
                <a:solidFill>
                  <a:schemeClr val="accent3"/>
                </a:solidFill>
                <a:sym typeface="Wingdings" panose="05000000000000000000" pitchFamily="2" charset="2"/>
              </a:rPr>
              <a:t>   </a:t>
            </a:r>
            <a:r>
              <a:rPr lang="fr-FR" sz="1600" dirty="0"/>
              <a:t>Non self-</a:t>
            </a:r>
            <a:r>
              <a:rPr lang="fr-FR" sz="1600" dirty="0" err="1"/>
              <a:t>describing</a:t>
            </a:r>
            <a:br>
              <a:rPr lang="fr-FR" sz="1600" dirty="0"/>
            </a:br>
            <a:r>
              <a:rPr lang="fr-FR" sz="1600" dirty="0"/>
              <a:t>     (</a:t>
            </a:r>
            <a:r>
              <a:rPr lang="fr-FR" sz="1600" dirty="0" err="1"/>
              <a:t>still</a:t>
            </a:r>
            <a:r>
              <a:rPr lang="fr-FR" sz="1600" dirty="0"/>
              <a:t> </a:t>
            </a:r>
            <a:r>
              <a:rPr lang="fr-FR" sz="1600" dirty="0" err="1"/>
              <a:t>OpenAPI</a:t>
            </a:r>
            <a:r>
              <a:rPr lang="fr-FR" sz="1600" dirty="0"/>
              <a:t> for doc)</a:t>
            </a:r>
          </a:p>
          <a:p>
            <a:r>
              <a:rPr lang="fr-FR" sz="1600" dirty="0">
                <a:solidFill>
                  <a:schemeClr val="accent6"/>
                </a:solidFill>
                <a:sym typeface="Wingdings" panose="05000000000000000000" pitchFamily="2" charset="2"/>
              </a:rPr>
              <a:t>  </a:t>
            </a:r>
            <a:r>
              <a:rPr lang="fr-FR" sz="1600" dirty="0" err="1"/>
              <a:t>Mostly</a:t>
            </a:r>
            <a:r>
              <a:rPr lang="fr-FR" sz="1600" dirty="0"/>
              <a:t> JSON </a:t>
            </a:r>
            <a:r>
              <a:rPr lang="fr-FR" sz="1600" dirty="0" err="1"/>
              <a:t>based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E20D5BD-27E9-4A92-9D1B-F1A40AC72853}"/>
              </a:ext>
            </a:extLst>
          </p:cNvPr>
          <p:cNvSpPr txBox="1"/>
          <p:nvPr/>
        </p:nvSpPr>
        <p:spPr>
          <a:xfrm>
            <a:off x="7997685" y="3001618"/>
            <a:ext cx="26033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chemeClr val="accent6"/>
                </a:solidFill>
                <a:sym typeface="Wingdings" panose="05000000000000000000" pitchFamily="2" charset="2"/>
              </a:rPr>
              <a:t>      </a:t>
            </a:r>
            <a:r>
              <a:rPr lang="fr-FR" sz="1600" dirty="0" err="1"/>
              <a:t>Strongly</a:t>
            </a:r>
            <a:r>
              <a:rPr lang="fr-FR" sz="1600" dirty="0"/>
              <a:t> </a:t>
            </a:r>
            <a:r>
              <a:rPr lang="fr-FR" sz="1600" dirty="0" err="1"/>
              <a:t>typed</a:t>
            </a:r>
            <a:endParaRPr lang="fr-FR" sz="1600" dirty="0"/>
          </a:p>
          <a:p>
            <a:r>
              <a:rPr lang="fr-FR" sz="1600" dirty="0">
                <a:solidFill>
                  <a:schemeClr val="accent6"/>
                </a:solidFill>
                <a:sym typeface="Wingdings" panose="05000000000000000000" pitchFamily="2" charset="2"/>
              </a:rPr>
              <a:t>      </a:t>
            </a:r>
            <a:r>
              <a:rPr lang="fr-FR" sz="1600" dirty="0"/>
              <a:t>Self-</a:t>
            </a:r>
            <a:r>
              <a:rPr lang="fr-FR" sz="1600" dirty="0" err="1"/>
              <a:t>describing</a:t>
            </a:r>
            <a:endParaRPr lang="fr-FR" sz="1600" dirty="0"/>
          </a:p>
          <a:p>
            <a:r>
              <a:rPr lang="fr-FR" sz="1600" dirty="0">
                <a:solidFill>
                  <a:schemeClr val="accent6"/>
                </a:solidFill>
                <a:sym typeface="Wingdings" panose="05000000000000000000" pitchFamily="2" charset="2"/>
              </a:rPr>
              <a:t>      </a:t>
            </a:r>
            <a:r>
              <a:rPr lang="fr-FR" sz="1600" dirty="0"/>
              <a:t>JSON </a:t>
            </a:r>
            <a:r>
              <a:rPr lang="fr-FR" sz="1600" dirty="0" err="1"/>
              <a:t>based</a:t>
            </a: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sz="1600" dirty="0">
                <a:solidFill>
                  <a:schemeClr val="accent6"/>
                </a:solidFill>
                <a:sym typeface="Wingdings" panose="05000000000000000000" pitchFamily="2" charset="2"/>
              </a:rPr>
              <a:t>   </a:t>
            </a:r>
            <a:r>
              <a:rPr lang="fr-FR" sz="1600" dirty="0"/>
              <a:t>+ Client </a:t>
            </a:r>
            <a:r>
              <a:rPr lang="fr-FR" sz="1600" dirty="0" err="1"/>
              <a:t>driven</a:t>
            </a:r>
            <a:r>
              <a:rPr lang="fr-FR" sz="1600" dirty="0"/>
              <a:t> </a:t>
            </a:r>
            <a:r>
              <a:rPr lang="fr-FR" sz="1600" dirty="0" err="1"/>
              <a:t>queries</a:t>
            </a:r>
            <a:endParaRPr lang="fr-FR" sz="160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1E8909A-F4A2-4A16-A852-25AA0D4E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FB9034B-AC61-45C5-978F-4268E7E45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2013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history</a:t>
            </a:r>
            <a:endParaRPr lang="en-GB" b="1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1E8909A-F4A2-4A16-A852-25AA0D4E8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5FB9034B-AC61-45C5-978F-4268E7E45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18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BD3D671-2613-40CB-AEF8-2C1296D101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208" y="2062254"/>
            <a:ext cx="4109256" cy="231656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228F07F-75E3-4E74-AF2F-D6E1BD9FF7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16" y="2524973"/>
            <a:ext cx="1370527" cy="1827369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E980FE2-6505-4BBF-8E7E-5A33D14AC465}"/>
              </a:ext>
            </a:extLst>
          </p:cNvPr>
          <p:cNvSpPr txBox="1"/>
          <p:nvPr/>
        </p:nvSpPr>
        <p:spPr>
          <a:xfrm>
            <a:off x="1925070" y="4342684"/>
            <a:ext cx="1797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SOAP/WSDL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55851DC-E157-455A-8657-5FF56B27EB70}"/>
              </a:ext>
            </a:extLst>
          </p:cNvPr>
          <p:cNvSpPr txBox="1"/>
          <p:nvPr/>
        </p:nvSpPr>
        <p:spPr>
          <a:xfrm>
            <a:off x="4403403" y="4342684"/>
            <a:ext cx="859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REST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C4D76EB-929F-49C1-96E2-66F7C2D0850C}"/>
              </a:ext>
            </a:extLst>
          </p:cNvPr>
          <p:cNvSpPr txBox="1"/>
          <p:nvPr/>
        </p:nvSpPr>
        <p:spPr>
          <a:xfrm>
            <a:off x="8140278" y="4342684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/>
              <a:t>GraphQL</a:t>
            </a:r>
            <a:endParaRPr lang="fr-FR" sz="2400" dirty="0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F3589660-04A4-4F2B-9A64-220E85E8943C}"/>
              </a:ext>
            </a:extLst>
          </p:cNvPr>
          <p:cNvSpPr/>
          <p:nvPr/>
        </p:nvSpPr>
        <p:spPr>
          <a:xfrm>
            <a:off x="6413679" y="2894046"/>
            <a:ext cx="1049628" cy="798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325868E-EAD2-41E8-95BE-CC704E395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798" y="4835309"/>
            <a:ext cx="1205554" cy="120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76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GraphQL</a:t>
            </a:r>
            <a:r>
              <a:rPr lang="fr-FR" dirty="0"/>
              <a:t> ?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7"/>
            <a:ext cx="76796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It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developed</a:t>
            </a:r>
            <a:r>
              <a:rPr lang="fr-FR" sz="2800" dirty="0"/>
              <a:t> by Facebook and </a:t>
            </a:r>
            <a:r>
              <a:rPr lang="fr-FR" sz="2800" dirty="0" err="1"/>
              <a:t>was</a:t>
            </a:r>
            <a:r>
              <a:rPr lang="fr-FR" sz="2800" dirty="0"/>
              <a:t> first </a:t>
            </a:r>
            <a:r>
              <a:rPr lang="fr-FR" sz="2800" dirty="0" err="1"/>
              <a:t>used</a:t>
            </a:r>
            <a:r>
              <a:rPr lang="fr-FR" sz="2800" dirty="0"/>
              <a:t> in the Facebook API.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r>
              <a:rPr lang="fr-FR" sz="2800" dirty="0"/>
              <a:t>It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now</a:t>
            </a:r>
            <a:r>
              <a:rPr lang="fr-FR" sz="2800" dirty="0"/>
              <a:t> an open </a:t>
            </a:r>
            <a:r>
              <a:rPr lang="fr-FR" sz="2800" dirty="0" err="1"/>
              <a:t>protocol</a:t>
            </a:r>
            <a:r>
              <a:rPr lang="fr-FR" sz="2800" dirty="0"/>
              <a:t> </a:t>
            </a:r>
            <a:r>
              <a:rPr lang="fr-FR" sz="2800" dirty="0" err="1"/>
              <a:t>backed</a:t>
            </a:r>
            <a:r>
              <a:rPr lang="fr-FR" sz="2800" dirty="0"/>
              <a:t> by the </a:t>
            </a:r>
            <a:r>
              <a:rPr lang="fr-FR" sz="2800" i="1" dirty="0" err="1"/>
              <a:t>GraphQL</a:t>
            </a:r>
            <a:r>
              <a:rPr lang="fr-FR" sz="2800" i="1" dirty="0"/>
              <a:t> </a:t>
            </a:r>
            <a:r>
              <a:rPr lang="fr-FR" sz="2800" i="1" dirty="0" err="1"/>
              <a:t>foundation</a:t>
            </a:r>
            <a:r>
              <a:rPr lang="fr-FR" sz="2800" dirty="0"/>
              <a:t>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DD50D5C-22CC-4005-9144-E3BE10992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16944BE-BC16-4EC2-B2B9-CBEEF358D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5800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38815" y="46854"/>
            <a:ext cx="4876800" cy="1470025"/>
          </a:xfrm>
        </p:spPr>
        <p:txBody>
          <a:bodyPr/>
          <a:lstStyle/>
          <a:p>
            <a:r>
              <a:rPr lang="fr-FR" sz="4400" dirty="0" err="1"/>
              <a:t>GraphQLite</a:t>
            </a:r>
            <a:r>
              <a:rPr lang="fr-FR" sz="4400" dirty="0"/>
              <a:t> workshop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-1993291" y="14642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4F1A53A-373F-4EF8-A40A-8FED4240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6054" y="1010921"/>
            <a:ext cx="3711786" cy="3711786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F7C6B9-72B8-4ECD-8BCB-3BC01C07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49DFE-5DD6-4382-8035-D65EABEC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3E0BA-B193-4743-A8F7-1B01719828C7}" type="slidenum">
              <a:rPr lang="en-GB" noProof="0" smtClean="0"/>
              <a:pPr>
                <a:defRPr/>
              </a:pPr>
              <a:t>2</a:t>
            </a:fld>
            <a:endParaRPr lang="en-GB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55C60CC-BA7D-4817-9BB7-C91DF0E90108}"/>
              </a:ext>
            </a:extLst>
          </p:cNvPr>
          <p:cNvSpPr txBox="1">
            <a:spLocks/>
          </p:cNvSpPr>
          <p:nvPr/>
        </p:nvSpPr>
        <p:spPr>
          <a:xfrm>
            <a:off x="462502" y="2244495"/>
            <a:ext cx="7209885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 err="1"/>
              <a:t>What</a:t>
            </a:r>
            <a:r>
              <a:rPr lang="fr-FR" sz="3200" dirty="0"/>
              <a:t> </a:t>
            </a:r>
            <a:r>
              <a:rPr lang="fr-FR" sz="3200" dirty="0" err="1"/>
              <a:t>is</a:t>
            </a:r>
            <a:r>
              <a:rPr lang="fr-FR" sz="3200" dirty="0"/>
              <a:t> </a:t>
            </a:r>
            <a:r>
              <a:rPr lang="fr-FR" sz="3200" dirty="0" err="1"/>
              <a:t>GraphQL</a:t>
            </a:r>
            <a:r>
              <a:rPr lang="fr-FR" sz="3200" dirty="0"/>
              <a:t>?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 err="1"/>
              <a:t>GraphQL</a:t>
            </a:r>
            <a:r>
              <a:rPr lang="fr-FR" sz="3200" dirty="0"/>
              <a:t> type system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/>
              <a:t>The </a:t>
            </a:r>
            <a:r>
              <a:rPr lang="fr-FR" sz="3200" dirty="0" err="1"/>
              <a:t>GraphQL</a:t>
            </a:r>
            <a:r>
              <a:rPr lang="fr-FR" sz="3200" dirty="0"/>
              <a:t> </a:t>
            </a:r>
            <a:r>
              <a:rPr lang="fr-FR" sz="3200" dirty="0" err="1"/>
              <a:t>ecosystem</a:t>
            </a:r>
            <a:r>
              <a:rPr lang="fr-FR" sz="3200" dirty="0"/>
              <a:t> in PHP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 err="1"/>
              <a:t>GraphQLite</a:t>
            </a:r>
            <a:endParaRPr lang="fr-FR" sz="3200" dirty="0"/>
          </a:p>
          <a:p>
            <a:pPr algn="l">
              <a:lnSpc>
                <a:spcPct val="150000"/>
              </a:lnSpc>
              <a:buSzPct val="80000"/>
            </a:pP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186543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4400" dirty="0" err="1"/>
              <a:t>Why</a:t>
            </a:r>
            <a:r>
              <a:rPr lang="fr-FR" sz="4400" dirty="0"/>
              <a:t> </a:t>
            </a:r>
            <a:r>
              <a:rPr lang="fr-FR" sz="4400" dirty="0" err="1"/>
              <a:t>GraphQL</a:t>
            </a:r>
            <a:r>
              <a:rPr lang="fr-FR" sz="4400" dirty="0"/>
              <a:t>?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-1993291" y="14642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4F1A53A-373F-4EF8-A40A-8FED4240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6054" y="1010921"/>
            <a:ext cx="3711786" cy="3711786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FF456E7-60D2-497D-9FE2-9A1F0B8E0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5DD5EB-304B-4878-A896-FA9EF21F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3E0BA-B193-4743-A8F7-1B01719828C7}" type="slidenum">
              <a:rPr lang="en-GB" noProof="0" smtClean="0"/>
              <a:pPr>
                <a:defRPr/>
              </a:pPr>
              <a:t>20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9773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GraphQL</a:t>
            </a:r>
            <a:r>
              <a:rPr lang="fr-FR" dirty="0"/>
              <a:t> solve?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7"/>
            <a:ext cx="76796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Your API often </a:t>
            </a:r>
            <a:r>
              <a:rPr lang="en-US" sz="2800" u="sng" dirty="0"/>
              <a:t>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Common problems: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You develop a new feature but your API does not exactly respond to your needs.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Each time you consume your API on the frontend, you need to change it in the backend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9E8EE3-5A6B-4A35-8B0A-174AD13DF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8756950-8CEC-4629-8D3E-C90A42CF1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3149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GraphQL</a:t>
            </a:r>
            <a:r>
              <a:rPr lang="fr-FR" dirty="0"/>
              <a:t> solve?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7"/>
            <a:ext cx="76796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For instance</a:t>
            </a:r>
            <a:r>
              <a:rPr lang="en-US" sz="2800" dirty="0"/>
              <a:t>: you are developing a marketplace. You need a page to display a product, along some company information.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AA4CF6E-93A7-4D5C-A3E3-6D7FDB94F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56" y="4750076"/>
            <a:ext cx="3962400" cy="13335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5DAF70B-364C-484A-A09E-F1B3E899F630}"/>
              </a:ext>
            </a:extLst>
          </p:cNvPr>
          <p:cNvSpPr txBox="1"/>
          <p:nvPr/>
        </p:nvSpPr>
        <p:spPr>
          <a:xfrm>
            <a:off x="1868556" y="4387334"/>
            <a:ext cx="180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/api/</a:t>
            </a:r>
            <a:r>
              <a:rPr lang="fr-FR" dirty="0" err="1"/>
              <a:t>product</a:t>
            </a:r>
            <a:r>
              <a:rPr lang="fr-FR" dirty="0"/>
              <a:t>/42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0ED8F57-1586-411F-B7B4-D254AC14F643}"/>
              </a:ext>
            </a:extLst>
          </p:cNvPr>
          <p:cNvSpPr txBox="1"/>
          <p:nvPr/>
        </p:nvSpPr>
        <p:spPr>
          <a:xfrm>
            <a:off x="6639339" y="4387334"/>
            <a:ext cx="19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/api/</a:t>
            </a:r>
            <a:r>
              <a:rPr lang="fr-FR" dirty="0" err="1"/>
              <a:t>company</a:t>
            </a:r>
            <a:r>
              <a:rPr lang="fr-FR" dirty="0"/>
              <a:t>/35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8D5ACFE-7517-4EF2-AF54-4C6FCBC90DC7}"/>
              </a:ext>
            </a:extLst>
          </p:cNvPr>
          <p:cNvSpPr txBox="1"/>
          <p:nvPr/>
        </p:nvSpPr>
        <p:spPr>
          <a:xfrm>
            <a:off x="5587872" y="3599210"/>
            <a:ext cx="1198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REST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1473B07-45CC-4E71-9C64-02A84A7AF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40" y="4750077"/>
            <a:ext cx="3838575" cy="1019175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C416610E-5840-449E-97D9-B88102E3CE32}"/>
              </a:ext>
            </a:extLst>
          </p:cNvPr>
          <p:cNvSpPr/>
          <p:nvPr/>
        </p:nvSpPr>
        <p:spPr>
          <a:xfrm>
            <a:off x="5936252" y="5416827"/>
            <a:ext cx="597793" cy="29610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A68425-A481-41DD-ACFE-1A74E01C1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71E1A13D-B4D7-4647-A4E3-3E2F5384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982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GraphQL</a:t>
            </a:r>
            <a:r>
              <a:rPr lang="fr-FR" dirty="0"/>
              <a:t> solve?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Alternative, still 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But what if some pages don’t need the company details?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5DAF70B-364C-484A-A09E-F1B3E899F630}"/>
              </a:ext>
            </a:extLst>
          </p:cNvPr>
          <p:cNvSpPr txBox="1"/>
          <p:nvPr/>
        </p:nvSpPr>
        <p:spPr>
          <a:xfrm>
            <a:off x="2779352" y="2457796"/>
            <a:ext cx="1807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/api/</a:t>
            </a:r>
            <a:r>
              <a:rPr lang="fr-FR" dirty="0" err="1"/>
              <a:t>product</a:t>
            </a:r>
            <a:r>
              <a:rPr lang="fr-FR" dirty="0"/>
              <a:t>/42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8D5ACFE-7517-4EF2-AF54-4C6FCBC90DC7}"/>
              </a:ext>
            </a:extLst>
          </p:cNvPr>
          <p:cNvSpPr txBox="1"/>
          <p:nvPr/>
        </p:nvSpPr>
        <p:spPr>
          <a:xfrm>
            <a:off x="7373241" y="3413600"/>
            <a:ext cx="1198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REST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60D7B45-B515-4CA8-8D95-BFB2E96E5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801" y="2827129"/>
            <a:ext cx="4114800" cy="1819275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9DB5A94-274F-46E4-A1B5-D8EDADA7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AFA5A3-F61C-42A1-B4E5-187C210B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390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GraphQL</a:t>
            </a:r>
            <a:r>
              <a:rPr lang="fr-FR" dirty="0"/>
              <a:t> solve?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7"/>
            <a:ext cx="76796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Yet another alternative, still 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5DAF70B-364C-484A-A09E-F1B3E899F630}"/>
              </a:ext>
            </a:extLst>
          </p:cNvPr>
          <p:cNvSpPr txBox="1"/>
          <p:nvPr/>
        </p:nvSpPr>
        <p:spPr>
          <a:xfrm>
            <a:off x="2779353" y="2628560"/>
            <a:ext cx="384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/api/</a:t>
            </a:r>
            <a:r>
              <a:rPr lang="fr-FR" dirty="0" err="1"/>
              <a:t>product</a:t>
            </a:r>
            <a:r>
              <a:rPr lang="fr-FR" dirty="0"/>
              <a:t>/42?</a:t>
            </a:r>
            <a:r>
              <a:rPr lang="fr-FR" b="1" dirty="0"/>
              <a:t>with_company=</a:t>
            </a:r>
            <a:r>
              <a:rPr lang="fr-FR" b="1" dirty="0" err="1"/>
              <a:t>true</a:t>
            </a:r>
            <a:endParaRPr lang="fr-FR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8D5ACFE-7517-4EF2-AF54-4C6FCBC90DC7}"/>
              </a:ext>
            </a:extLst>
          </p:cNvPr>
          <p:cNvSpPr txBox="1"/>
          <p:nvPr/>
        </p:nvSpPr>
        <p:spPr>
          <a:xfrm>
            <a:off x="7373241" y="3584364"/>
            <a:ext cx="1198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REST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60D7B45-B515-4CA8-8D95-BFB2E96E5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801" y="2997893"/>
            <a:ext cx="4114800" cy="1819275"/>
          </a:xfrm>
          <a:prstGeom prst="rect">
            <a:avLst/>
          </a:prstGeom>
        </p:spPr>
      </p:pic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1EFAF5BA-067E-4852-9588-FA04A9AA06B9}"/>
              </a:ext>
            </a:extLst>
          </p:cNvPr>
          <p:cNvSpPr/>
          <p:nvPr/>
        </p:nvSpPr>
        <p:spPr>
          <a:xfrm flipH="1">
            <a:off x="6914684" y="2665176"/>
            <a:ext cx="458557" cy="29610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1B6D4F7-FE2C-43B6-9501-B05D243DE925}"/>
              </a:ext>
            </a:extLst>
          </p:cNvPr>
          <p:cNvSpPr txBox="1"/>
          <p:nvPr/>
        </p:nvSpPr>
        <p:spPr>
          <a:xfrm>
            <a:off x="7451082" y="2597783"/>
            <a:ext cx="3239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Flags </a:t>
            </a:r>
            <a:r>
              <a:rPr lang="fr-FR" sz="2000" dirty="0" err="1"/>
              <a:t>hell</a:t>
            </a:r>
            <a:r>
              <a:rPr lang="fr-FR" sz="2000" dirty="0"/>
              <a:t> 😨! </a:t>
            </a:r>
            <a:r>
              <a:rPr lang="fr-FR" sz="2000" dirty="0" err="1"/>
              <a:t>Probably</a:t>
            </a:r>
            <a:r>
              <a:rPr lang="fr-FR" sz="2000" dirty="0"/>
              <a:t> one </a:t>
            </a:r>
            <a:br>
              <a:rPr lang="fr-FR" sz="2000" dirty="0"/>
            </a:br>
            <a:r>
              <a:rPr lang="fr-FR" sz="2000" dirty="0"/>
              <a:t>flag per consumer of the API</a:t>
            </a:r>
            <a:br>
              <a:rPr lang="fr-FR" sz="2000" dirty="0"/>
            </a:br>
            <a:endParaRPr lang="fr-FR" sz="20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CD2F862-9703-40CA-B913-A7C43D37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24415E8-3B3C-4829-A50D-64C785A26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343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A11038F2-A5DE-47C8-B1DF-0F371486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049" y="4370748"/>
            <a:ext cx="1438275" cy="1905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GraphQL</a:t>
            </a:r>
            <a:r>
              <a:rPr lang="fr-FR" dirty="0"/>
              <a:t> solve?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7"/>
            <a:ext cx="76796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GraphQL</a:t>
            </a:r>
            <a:r>
              <a:rPr lang="en-US" sz="2800" dirty="0"/>
              <a:t> </a:t>
            </a:r>
            <a:r>
              <a:rPr lang="en-US" sz="2800" b="1" dirty="0"/>
              <a:t>to the rescue</a:t>
            </a:r>
            <a:r>
              <a:rPr lang="en-US" sz="2800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GraphQL</a:t>
            </a:r>
            <a:r>
              <a:rPr lang="en-US" sz="2800" dirty="0"/>
              <a:t> is a </a:t>
            </a:r>
            <a:r>
              <a:rPr lang="en-US" sz="2800" i="1" dirty="0"/>
              <a:t>paradigm shift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</a:t>
            </a:r>
            <a:r>
              <a:rPr lang="en-US" sz="2800" b="1" dirty="0"/>
              <a:t>client</a:t>
            </a:r>
            <a:r>
              <a:rPr lang="en-US" sz="2800" dirty="0"/>
              <a:t> asks for the list of fields it wants.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769F1E9-4BFC-43BB-9151-380A2BEAAB29}"/>
              </a:ext>
            </a:extLst>
          </p:cNvPr>
          <p:cNvSpPr txBox="1"/>
          <p:nvPr/>
        </p:nvSpPr>
        <p:spPr>
          <a:xfrm>
            <a:off x="3190255" y="4038031"/>
            <a:ext cx="226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GET /</a:t>
            </a:r>
            <a:r>
              <a:rPr lang="fr-FR" dirty="0" err="1"/>
              <a:t>graphql?query</a:t>
            </a:r>
            <a:r>
              <a:rPr lang="fr-FR" dirty="0"/>
              <a:t>=</a:t>
            </a:r>
            <a:endParaRPr lang="fr-FR" b="1" dirty="0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5B9B558B-DBC8-43A7-B3EA-FA3BA30F9F4B}"/>
              </a:ext>
            </a:extLst>
          </p:cNvPr>
          <p:cNvSpPr/>
          <p:nvPr/>
        </p:nvSpPr>
        <p:spPr>
          <a:xfrm flipH="1">
            <a:off x="5628553" y="4038032"/>
            <a:ext cx="458557" cy="29610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5FF4C9-43A1-4479-B023-4DA0ED3B8955}"/>
              </a:ext>
            </a:extLst>
          </p:cNvPr>
          <p:cNvSpPr txBox="1"/>
          <p:nvPr/>
        </p:nvSpPr>
        <p:spPr>
          <a:xfrm>
            <a:off x="6164952" y="3970638"/>
            <a:ext cx="1869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Single </a:t>
            </a:r>
            <a:r>
              <a:rPr lang="fr-FR" sz="2000" dirty="0" err="1"/>
              <a:t>endpoint</a:t>
            </a:r>
            <a:endParaRPr lang="fr-FR" sz="2000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18AF3C48-2DFD-40EE-A78C-F3E8F0ED1B26}"/>
              </a:ext>
            </a:extLst>
          </p:cNvPr>
          <p:cNvSpPr/>
          <p:nvPr/>
        </p:nvSpPr>
        <p:spPr>
          <a:xfrm flipH="1">
            <a:off x="5338889" y="4472661"/>
            <a:ext cx="458557" cy="29610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7702AE0-AD2D-4F43-B72B-2936DE35CEA9}"/>
              </a:ext>
            </a:extLst>
          </p:cNvPr>
          <p:cNvSpPr txBox="1"/>
          <p:nvPr/>
        </p:nvSpPr>
        <p:spPr>
          <a:xfrm>
            <a:off x="5955620" y="4409504"/>
            <a:ext cx="4136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The </a:t>
            </a:r>
            <a:r>
              <a:rPr lang="fr-FR" sz="2000" dirty="0" err="1"/>
              <a:t>name</a:t>
            </a:r>
            <a:r>
              <a:rPr lang="fr-FR" sz="2000" dirty="0"/>
              <a:t> of the </a:t>
            </a:r>
            <a:r>
              <a:rPr lang="fr-FR" sz="2000" dirty="0" err="1"/>
              <a:t>query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« </a:t>
            </a:r>
            <a:r>
              <a:rPr lang="fr-FR" sz="2000" dirty="0" err="1"/>
              <a:t>products</a:t>
            </a:r>
            <a:r>
              <a:rPr lang="fr-FR" sz="2000" dirty="0"/>
              <a:t> »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C406FEB5-B5CD-4771-B481-FA24419B2497}"/>
              </a:ext>
            </a:extLst>
          </p:cNvPr>
          <p:cNvSpPr/>
          <p:nvPr/>
        </p:nvSpPr>
        <p:spPr>
          <a:xfrm flipH="1">
            <a:off x="5497063" y="5130164"/>
            <a:ext cx="458557" cy="29610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ccolade fermante 10">
            <a:extLst>
              <a:ext uri="{FF2B5EF4-FFF2-40B4-BE49-F238E27FC236}">
                <a16:creationId xmlns:a16="http://schemas.microsoft.com/office/drawing/2014/main" id="{D6B77B88-FE80-4754-836A-1A402A67FD5D}"/>
              </a:ext>
            </a:extLst>
          </p:cNvPr>
          <p:cNvSpPr/>
          <p:nvPr/>
        </p:nvSpPr>
        <p:spPr>
          <a:xfrm>
            <a:off x="5302749" y="4784152"/>
            <a:ext cx="123897" cy="973918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E9B04A-4575-4B63-8EFD-E20E677D32CE}"/>
              </a:ext>
            </a:extLst>
          </p:cNvPr>
          <p:cNvSpPr txBox="1"/>
          <p:nvPr/>
        </p:nvSpPr>
        <p:spPr>
          <a:xfrm>
            <a:off x="6026036" y="5071056"/>
            <a:ext cx="2644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List of </a:t>
            </a:r>
            <a:r>
              <a:rPr lang="fr-FR" sz="2000" dirty="0" err="1"/>
              <a:t>fields</a:t>
            </a:r>
            <a:r>
              <a:rPr lang="fr-FR" sz="2000" dirty="0"/>
              <a:t> </a:t>
            </a:r>
            <a:r>
              <a:rPr lang="fr-FR" sz="2000" dirty="0" err="1"/>
              <a:t>requested</a:t>
            </a:r>
            <a:endParaRPr lang="fr-FR" sz="20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F3284A-D885-4947-B6EC-46AE222CB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24486909-485B-446A-9D93-933D63A3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2856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038EEC8E-A477-4767-B972-4105CD02F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204" y="4303356"/>
            <a:ext cx="1657350" cy="20574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</a:t>
            </a:r>
            <a:r>
              <a:rPr lang="fr-FR" dirty="0" err="1"/>
              <a:t>GraphQL</a:t>
            </a:r>
            <a:r>
              <a:rPr lang="fr-FR" dirty="0"/>
              <a:t> solve?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7"/>
            <a:ext cx="76796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GraphQL</a:t>
            </a:r>
            <a:r>
              <a:rPr lang="en-US" sz="2800" dirty="0"/>
              <a:t> </a:t>
            </a:r>
            <a:r>
              <a:rPr lang="en-US" sz="2800" b="1" dirty="0"/>
              <a:t>to the rescue</a:t>
            </a:r>
            <a:r>
              <a:rPr lang="en-US" sz="2800" dirty="0"/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Another request of the same query with a different set of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C406FEB5-B5CD-4771-B481-FA24419B2497}"/>
              </a:ext>
            </a:extLst>
          </p:cNvPr>
          <p:cNvSpPr/>
          <p:nvPr/>
        </p:nvSpPr>
        <p:spPr>
          <a:xfrm flipH="1">
            <a:off x="5592979" y="4491464"/>
            <a:ext cx="458557" cy="29610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1E9B04A-4575-4B63-8EFD-E20E677D32CE}"/>
              </a:ext>
            </a:extLst>
          </p:cNvPr>
          <p:cNvSpPr txBox="1"/>
          <p:nvPr/>
        </p:nvSpPr>
        <p:spPr>
          <a:xfrm>
            <a:off x="6051535" y="4303356"/>
            <a:ext cx="44145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No </a:t>
            </a:r>
            <a:r>
              <a:rPr lang="fr-FR" sz="2000" dirty="0" err="1"/>
              <a:t>need</a:t>
            </a:r>
            <a:r>
              <a:rPr lang="fr-FR" sz="2000" dirty="0"/>
              <a:t> to change the code on the </a:t>
            </a:r>
            <a:br>
              <a:rPr lang="fr-FR" sz="2000" dirty="0"/>
            </a:br>
            <a:r>
              <a:rPr lang="fr-FR" sz="2000" dirty="0"/>
              <a:t>server-</a:t>
            </a:r>
            <a:r>
              <a:rPr lang="fr-FR" sz="2000" dirty="0" err="1"/>
              <a:t>side</a:t>
            </a:r>
            <a:r>
              <a:rPr lang="fr-FR" sz="2000" dirty="0"/>
              <a:t>! All </a:t>
            </a:r>
            <a:r>
              <a:rPr lang="fr-FR" sz="2000" dirty="0" err="1"/>
              <a:t>this</a:t>
            </a:r>
            <a:r>
              <a:rPr lang="fr-FR" sz="2000" dirty="0"/>
              <a:t> data in one API call!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16BB15B-E13E-433D-9AC5-1E5B47E36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08207"/>
            <a:ext cx="3048000" cy="1304925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458B5A2-2764-4CCE-8263-5F37BDA5851C}"/>
              </a:ext>
            </a:extLst>
          </p:cNvPr>
          <p:cNvSpPr txBox="1"/>
          <p:nvPr/>
        </p:nvSpPr>
        <p:spPr>
          <a:xfrm>
            <a:off x="3350113" y="3934024"/>
            <a:ext cx="226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GET /</a:t>
            </a:r>
            <a:r>
              <a:rPr lang="fr-FR" dirty="0" err="1"/>
              <a:t>graphql?query</a:t>
            </a:r>
            <a:r>
              <a:rPr lang="fr-FR" dirty="0"/>
              <a:t>=</a:t>
            </a:r>
            <a:endParaRPr lang="fr-FR" b="1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5ADEB0A-A2BD-4035-B62E-32287A41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1D833B-AF1F-4BC9-B3CE-D8D1E8A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6969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38815" y="46854"/>
            <a:ext cx="4876800" cy="1470025"/>
          </a:xfrm>
        </p:spPr>
        <p:txBody>
          <a:bodyPr/>
          <a:lstStyle/>
          <a:p>
            <a:r>
              <a:rPr lang="fr-FR" sz="4400" dirty="0" err="1"/>
              <a:t>GraphQLite</a:t>
            </a:r>
            <a:r>
              <a:rPr lang="fr-FR" sz="4400" dirty="0"/>
              <a:t> workshop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-1993291" y="14642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4F1A53A-373F-4EF8-A40A-8FED4240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6054" y="1010921"/>
            <a:ext cx="3711786" cy="3711786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F7C6B9-72B8-4ECD-8BCB-3BC01C07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49DFE-5DD6-4382-8035-D65EABEC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3E0BA-B193-4743-A8F7-1B01719828C7}" type="slidenum">
              <a:rPr lang="en-GB" noProof="0" smtClean="0"/>
              <a:pPr>
                <a:defRPr/>
              </a:pPr>
              <a:t>27</a:t>
            </a:fld>
            <a:endParaRPr lang="en-GB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55C60CC-BA7D-4817-9BB7-C91DF0E90108}"/>
              </a:ext>
            </a:extLst>
          </p:cNvPr>
          <p:cNvSpPr txBox="1">
            <a:spLocks/>
          </p:cNvSpPr>
          <p:nvPr/>
        </p:nvSpPr>
        <p:spPr>
          <a:xfrm>
            <a:off x="462502" y="2244495"/>
            <a:ext cx="7209885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 err="1"/>
              <a:t>What</a:t>
            </a:r>
            <a:r>
              <a:rPr lang="fr-FR" sz="3200" dirty="0"/>
              <a:t> </a:t>
            </a:r>
            <a:r>
              <a:rPr lang="fr-FR" sz="3200" dirty="0" err="1"/>
              <a:t>is</a:t>
            </a:r>
            <a:r>
              <a:rPr lang="fr-FR" sz="3200" dirty="0"/>
              <a:t> </a:t>
            </a:r>
            <a:r>
              <a:rPr lang="fr-FR" sz="3200" dirty="0" err="1"/>
              <a:t>GraphQL</a:t>
            </a:r>
            <a:r>
              <a:rPr lang="fr-FR" sz="3200" dirty="0"/>
              <a:t>?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 err="1"/>
              <a:t>GraphQL</a:t>
            </a:r>
            <a:r>
              <a:rPr lang="fr-FR" sz="3200" dirty="0"/>
              <a:t> type system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/>
              <a:t>The </a:t>
            </a:r>
            <a:r>
              <a:rPr lang="fr-FR" sz="3200" dirty="0" err="1"/>
              <a:t>GraphQL</a:t>
            </a:r>
            <a:r>
              <a:rPr lang="fr-FR" sz="3200" dirty="0"/>
              <a:t> </a:t>
            </a:r>
            <a:r>
              <a:rPr lang="fr-FR" sz="3200" dirty="0" err="1"/>
              <a:t>ecosystem</a:t>
            </a:r>
            <a:r>
              <a:rPr lang="fr-FR" sz="3200" dirty="0"/>
              <a:t> in PHP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 err="1"/>
              <a:t>GraphQLite</a:t>
            </a:r>
            <a:endParaRPr lang="fr-FR" sz="3200" dirty="0"/>
          </a:p>
          <a:p>
            <a:pPr algn="l">
              <a:lnSpc>
                <a:spcPct val="150000"/>
              </a:lnSpc>
              <a:buSzPct val="80000"/>
            </a:pP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34657D-AE76-4CD3-A135-C252C95016BA}"/>
              </a:ext>
            </a:extLst>
          </p:cNvPr>
          <p:cNvSpPr/>
          <p:nvPr/>
        </p:nvSpPr>
        <p:spPr>
          <a:xfrm>
            <a:off x="462501" y="3114465"/>
            <a:ext cx="6595523" cy="70961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349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595021"/>
            <a:ext cx="46978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GraphQL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b="1" dirty="0" err="1"/>
              <a:t>strongly</a:t>
            </a:r>
            <a:r>
              <a:rPr lang="fr-FR" sz="2800" b="1" dirty="0"/>
              <a:t> </a:t>
            </a:r>
            <a:r>
              <a:rPr lang="fr-FR" sz="2800" b="1" dirty="0" err="1"/>
              <a:t>typed</a:t>
            </a:r>
            <a:r>
              <a:rPr lang="fr-FR" sz="2800" b="1" dirty="0"/>
              <a:t>.</a:t>
            </a:r>
          </a:p>
          <a:p>
            <a:endParaRPr lang="fr-FR" sz="2800" dirty="0"/>
          </a:p>
          <a:p>
            <a:r>
              <a:rPr lang="fr-FR" sz="2800" dirty="0"/>
              <a:t>It </a:t>
            </a:r>
            <a:r>
              <a:rPr lang="fr-FR" sz="2800" dirty="0" err="1"/>
              <a:t>comes</a:t>
            </a:r>
            <a:r>
              <a:rPr lang="fr-FR" sz="2800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a « </a:t>
            </a:r>
            <a:r>
              <a:rPr lang="fr-FR" sz="2800" dirty="0" err="1"/>
              <a:t>schema</a:t>
            </a:r>
            <a:r>
              <a:rPr lang="fr-FR" sz="2800" dirty="0"/>
              <a:t> </a:t>
            </a:r>
            <a:r>
              <a:rPr lang="fr-FR" sz="2800" dirty="0" err="1"/>
              <a:t>language</a:t>
            </a:r>
            <a:r>
              <a:rPr lang="fr-FR" sz="2800" dirty="0"/>
              <a:t> » but </a:t>
            </a:r>
            <a:r>
              <a:rPr lang="fr-FR" sz="2800" dirty="0" err="1"/>
              <a:t>this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rarely</a:t>
            </a:r>
            <a:r>
              <a:rPr lang="fr-FR" sz="2800" dirty="0"/>
              <a:t> </a:t>
            </a:r>
            <a:r>
              <a:rPr lang="fr-FR" sz="2800" dirty="0" err="1"/>
              <a:t>used</a:t>
            </a:r>
            <a:r>
              <a:rPr lang="fr-FR" sz="2800" dirty="0"/>
              <a:t> </a:t>
            </a:r>
            <a:r>
              <a:rPr lang="fr-FR" sz="2800" dirty="0" err="1"/>
              <a:t>while</a:t>
            </a:r>
            <a:r>
              <a:rPr lang="fr-FR" sz="2800" dirty="0"/>
              <a:t> </a:t>
            </a:r>
            <a:r>
              <a:rPr lang="fr-FR" sz="2800" dirty="0" err="1"/>
              <a:t>developing</a:t>
            </a:r>
            <a:r>
              <a:rPr lang="fr-FR" sz="2800" dirty="0"/>
              <a:t>.</a:t>
            </a:r>
          </a:p>
          <a:p>
            <a:endParaRPr lang="fr-FR" sz="2800" dirty="0"/>
          </a:p>
          <a:p>
            <a:r>
              <a:rPr lang="fr-FR" sz="2800" dirty="0"/>
              <a:t>It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however</a:t>
            </a:r>
            <a:r>
              <a:rPr lang="fr-FR" sz="2800" dirty="0"/>
              <a:t> </a:t>
            </a:r>
            <a:r>
              <a:rPr lang="fr-FR" sz="2800" dirty="0" err="1"/>
              <a:t>useful</a:t>
            </a:r>
            <a:r>
              <a:rPr lang="fr-FR" sz="2800" dirty="0"/>
              <a:t> to </a:t>
            </a:r>
            <a:r>
              <a:rPr lang="fr-FR" sz="2800" dirty="0" err="1"/>
              <a:t>understand</a:t>
            </a:r>
            <a:r>
              <a:rPr lang="fr-FR" sz="2800" dirty="0"/>
              <a:t> </a:t>
            </a:r>
            <a:r>
              <a:rPr lang="fr-FR" sz="2800" dirty="0" err="1"/>
              <a:t>what</a:t>
            </a:r>
            <a:r>
              <a:rPr lang="fr-FR" sz="2800" dirty="0"/>
              <a:t> </a:t>
            </a:r>
            <a:r>
              <a:rPr lang="fr-FR" sz="2800" dirty="0" err="1"/>
              <a:t>is</a:t>
            </a:r>
            <a:r>
              <a:rPr lang="fr-FR" sz="2800" dirty="0"/>
              <a:t> </a:t>
            </a:r>
            <a:r>
              <a:rPr lang="fr-FR" sz="2800" dirty="0" err="1"/>
              <a:t>going</a:t>
            </a:r>
            <a:r>
              <a:rPr lang="fr-FR" sz="2800" dirty="0"/>
              <a:t> on.</a:t>
            </a:r>
          </a:p>
          <a:p>
            <a:endParaRPr lang="fr-FR" sz="28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61E2B7-592D-47C5-87D3-79CA88125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237" y="1548227"/>
            <a:ext cx="3390900" cy="3933825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FB7324A-2BB2-4E4E-84BB-6A7C04808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877296-ABB7-4DD3-A1FF-AC3A4EB2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335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5157732" y="2133597"/>
            <a:ext cx="100784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900" dirty="0"/>
              <a:t>≠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661E2B7-592D-47C5-87D3-79CA88125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237" y="2028788"/>
            <a:ext cx="3390900" cy="393382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026E19B-8BC1-4A39-9370-932C362CF5A7}"/>
              </a:ext>
            </a:extLst>
          </p:cNvPr>
          <p:cNvSpPr txBox="1"/>
          <p:nvPr/>
        </p:nvSpPr>
        <p:spPr>
          <a:xfrm>
            <a:off x="7628745" y="1527119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/>
              <a:t>Schema</a:t>
            </a:r>
            <a:r>
              <a:rPr lang="fr-FR" sz="2400" b="1" dirty="0"/>
              <a:t> </a:t>
            </a:r>
            <a:r>
              <a:rPr lang="fr-FR" sz="2400" b="1" dirty="0" err="1"/>
              <a:t>language</a:t>
            </a:r>
            <a:endParaRPr lang="fr-FR" sz="24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902BA5B-7501-4B54-8B83-3B534ADFC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36557" y="834061"/>
            <a:ext cx="1380964" cy="1194727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5D2AB890-BDE4-4AC8-B08C-57CB1D824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542" y="2028788"/>
            <a:ext cx="3083597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(id: 42)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logo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country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6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6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600" dirty="0">
              <a:solidFill>
                <a:srgbClr val="A9B7C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C36C201-43A6-4364-9178-488D667069BC}"/>
              </a:ext>
            </a:extLst>
          </p:cNvPr>
          <p:cNvSpPr txBox="1"/>
          <p:nvPr/>
        </p:nvSpPr>
        <p:spPr>
          <a:xfrm>
            <a:off x="1582784" y="1527119"/>
            <a:ext cx="2213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b="1" dirty="0" err="1"/>
              <a:t>Query</a:t>
            </a:r>
            <a:r>
              <a:rPr lang="fr-FR" sz="2400" b="1" dirty="0"/>
              <a:t> </a:t>
            </a:r>
            <a:r>
              <a:rPr lang="fr-FR" sz="2400" b="1" dirty="0" err="1"/>
              <a:t>language</a:t>
            </a:r>
            <a:endParaRPr lang="fr-FR" sz="2400" b="1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BB619CD-4305-46CC-A7E6-462F4C13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8B2D9DE-A93F-49BE-8FFD-BCB984F4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662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« me »</a:t>
            </a:r>
            <a:endParaRPr lang="en-GB" b="1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B7F28F-722C-4652-9C50-5480814D7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89324B-75ED-4222-A15D-48D57777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3</a:t>
            </a:fld>
            <a:endParaRPr lang="fr-FR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D521AD6C-B4BF-4333-9AF7-37D70366E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962400"/>
            <a:ext cx="70525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67393F4-207C-4A95-9CE3-F68D42CE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2923272"/>
            <a:ext cx="1033463" cy="85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181B58E9-797E-4BDD-9E3C-4292CCD26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4900057"/>
            <a:ext cx="22860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BB5823-2D2D-46DE-83B5-4C27C36E88B4}"/>
              </a:ext>
            </a:extLst>
          </p:cNvPr>
          <p:cNvSpPr/>
          <p:nvPr/>
        </p:nvSpPr>
        <p:spPr>
          <a:xfrm>
            <a:off x="3132848" y="3962400"/>
            <a:ext cx="2508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@</a:t>
            </a:r>
            <a:r>
              <a:rPr lang="fr-FR" sz="2800" dirty="0" err="1"/>
              <a:t>david_negrier</a:t>
            </a:r>
            <a:endParaRPr lang="fr-FR" sz="2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7C895C-6A0F-458A-8A8B-96FB29159653}"/>
              </a:ext>
            </a:extLst>
          </p:cNvPr>
          <p:cNvSpPr/>
          <p:nvPr/>
        </p:nvSpPr>
        <p:spPr>
          <a:xfrm>
            <a:off x="3132848" y="3084139"/>
            <a:ext cx="17427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err="1"/>
              <a:t>moufmouf</a:t>
            </a:r>
            <a:endParaRPr lang="fr-FR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FCA6A9-DFDD-4497-B9E7-0FBAB25DE197}"/>
              </a:ext>
            </a:extLst>
          </p:cNvPr>
          <p:cNvSpPr/>
          <p:nvPr/>
        </p:nvSpPr>
        <p:spPr>
          <a:xfrm>
            <a:off x="3132848" y="4814712"/>
            <a:ext cx="38395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joind.in/user/moufmouf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0AE27A-B52F-4AF4-87C0-9C2C665424A6}"/>
              </a:ext>
            </a:extLst>
          </p:cNvPr>
          <p:cNvSpPr/>
          <p:nvPr/>
        </p:nvSpPr>
        <p:spPr>
          <a:xfrm>
            <a:off x="7500060" y="2740315"/>
            <a:ext cx="411480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/>
              <a:t>CTO &amp; </a:t>
            </a:r>
            <a:r>
              <a:rPr lang="fr-FR" sz="2800" dirty="0" err="1"/>
              <a:t>co-founder</a:t>
            </a:r>
            <a:r>
              <a:rPr lang="fr-FR" sz="2800" dirty="0"/>
              <a:t> @</a:t>
            </a:r>
            <a:r>
              <a:rPr lang="fr-FR" sz="2800" dirty="0" err="1"/>
              <a:t>TheCodingMachine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/>
              <a:t>PSR-11 </a:t>
            </a:r>
            <a:r>
              <a:rPr lang="fr-FR" sz="2800" dirty="0" err="1"/>
              <a:t>co</a:t>
            </a:r>
            <a:r>
              <a:rPr lang="fr-FR" sz="2800" dirty="0"/>
              <a:t>-editor</a:t>
            </a:r>
          </a:p>
          <a:p>
            <a:r>
              <a:rPr lang="fr-FR" sz="2800" dirty="0" err="1"/>
              <a:t>GraphQLite</a:t>
            </a:r>
            <a:r>
              <a:rPr lang="fr-FR" sz="2800" dirty="0"/>
              <a:t> </a:t>
            </a:r>
            <a:r>
              <a:rPr lang="fr-FR" sz="2800" dirty="0" err="1"/>
              <a:t>author</a:t>
            </a:r>
            <a:endParaRPr lang="fr-FR" sz="2800" dirty="0"/>
          </a:p>
          <a:p>
            <a:endParaRPr lang="fr-FR" sz="2800" dirty="0"/>
          </a:p>
          <a:p>
            <a:r>
              <a:rPr lang="fr-FR" sz="1600" dirty="0"/>
              <a:t>But </a:t>
            </a:r>
            <a:r>
              <a:rPr lang="fr-FR" sz="1600" dirty="0" err="1"/>
              <a:t>also</a:t>
            </a:r>
            <a:r>
              <a:rPr lang="fr-FR" sz="1600" dirty="0"/>
              <a:t> </a:t>
            </a:r>
            <a:r>
              <a:rPr lang="fr-FR" sz="1600" dirty="0" err="1"/>
              <a:t>Packanalyst</a:t>
            </a:r>
            <a:r>
              <a:rPr lang="fr-FR" sz="1600" dirty="0"/>
              <a:t>, </a:t>
            </a:r>
            <a:r>
              <a:rPr lang="fr-FR" sz="1600" dirty="0" err="1"/>
              <a:t>Mouf</a:t>
            </a:r>
            <a:r>
              <a:rPr lang="fr-FR" sz="1600" dirty="0"/>
              <a:t>, TDBM…</a:t>
            </a:r>
          </a:p>
        </p:txBody>
      </p:sp>
      <p:pic>
        <p:nvPicPr>
          <p:cNvPr id="1030" name="Picture 6" descr="Image result for thecodingmachine logo">
            <a:extLst>
              <a:ext uri="{FF2B5EF4-FFF2-40B4-BE49-F238E27FC236}">
                <a16:creationId xmlns:a16="http://schemas.microsoft.com/office/drawing/2014/main" id="{A8CFE854-E01C-49A5-9118-1B21D22D3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585" y="2081407"/>
            <a:ext cx="3943350" cy="47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D9600FC-8BF7-4858-8F19-4DDD2DE49AFF}"/>
              </a:ext>
            </a:extLst>
          </p:cNvPr>
          <p:cNvSpPr/>
          <p:nvPr/>
        </p:nvSpPr>
        <p:spPr>
          <a:xfrm>
            <a:off x="423863" y="1840017"/>
            <a:ext cx="223144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/>
              <a:t>David Négrier</a:t>
            </a:r>
          </a:p>
          <a:p>
            <a:r>
              <a:rPr lang="fr-FR" sz="2800" dirty="0"/>
              <a:t>aka:</a:t>
            </a:r>
          </a:p>
        </p:txBody>
      </p:sp>
      <p:sp>
        <p:nvSpPr>
          <p:cNvPr id="18" name="Forme libre : forme 17">
            <a:extLst>
              <a:ext uri="{FF2B5EF4-FFF2-40B4-BE49-F238E27FC236}">
                <a16:creationId xmlns:a16="http://schemas.microsoft.com/office/drawing/2014/main" id="{9AE61473-3ACB-4020-BB4F-800ADA39CA78}"/>
              </a:ext>
            </a:extLst>
          </p:cNvPr>
          <p:cNvSpPr/>
          <p:nvPr/>
        </p:nvSpPr>
        <p:spPr>
          <a:xfrm>
            <a:off x="9455268" y="1436917"/>
            <a:ext cx="496957" cy="549966"/>
          </a:xfrm>
          <a:custGeom>
            <a:avLst/>
            <a:gdLst>
              <a:gd name="connsiteX0" fmla="*/ 496957 w 496957"/>
              <a:gd name="connsiteY0" fmla="*/ 0 h 549966"/>
              <a:gd name="connsiteX1" fmla="*/ 152400 w 496957"/>
              <a:gd name="connsiteY1" fmla="*/ 185531 h 549966"/>
              <a:gd name="connsiteX2" fmla="*/ 0 w 496957"/>
              <a:gd name="connsiteY2" fmla="*/ 549966 h 54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957" h="549966">
                <a:moveTo>
                  <a:pt x="496957" y="0"/>
                </a:moveTo>
                <a:cubicBezTo>
                  <a:pt x="366091" y="46935"/>
                  <a:pt x="235226" y="93870"/>
                  <a:pt x="152400" y="185531"/>
                </a:cubicBezTo>
                <a:cubicBezTo>
                  <a:pt x="69574" y="277192"/>
                  <a:pt x="41965" y="470453"/>
                  <a:pt x="0" y="549966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73BE097-8253-46E1-9EFC-38B11A2E3878}"/>
              </a:ext>
            </a:extLst>
          </p:cNvPr>
          <p:cNvSpPr txBox="1"/>
          <p:nvPr/>
        </p:nvSpPr>
        <p:spPr>
          <a:xfrm>
            <a:off x="9952225" y="1224882"/>
            <a:ext cx="1662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 err="1">
                <a:latin typeface="Ink Free" panose="03080402000500000000" pitchFamily="66" charset="0"/>
              </a:rPr>
              <a:t>We</a:t>
            </a:r>
            <a:r>
              <a:rPr lang="fr-FR" sz="2000" i="1" dirty="0">
                <a:latin typeface="Ink Free" panose="03080402000500000000" pitchFamily="66" charset="0"/>
              </a:rPr>
              <a:t> are </a:t>
            </a:r>
            <a:r>
              <a:rPr lang="fr-FR" sz="2000" i="1" dirty="0" err="1">
                <a:latin typeface="Ink Free" panose="03080402000500000000" pitchFamily="66" charset="0"/>
              </a:rPr>
              <a:t>hiring</a:t>
            </a:r>
            <a:r>
              <a:rPr lang="fr-FR" sz="2000" i="1" dirty="0">
                <a:latin typeface="Ink Free" panose="03080402000500000000" pitchFamily="66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24832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1689653" y="1471595"/>
            <a:ext cx="51816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Note: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[Product] </a:t>
            </a:r>
            <a:r>
              <a:rPr lang="fr-FR" sz="2400" dirty="0">
                <a:sym typeface="Wingdings" panose="05000000000000000000" pitchFamily="2" charset="2"/>
              </a:rPr>
              <a:t> an </a:t>
            </a:r>
            <a:r>
              <a:rPr lang="fr-FR" sz="2400" b="1" dirty="0" err="1">
                <a:sym typeface="Wingdings" panose="05000000000000000000" pitchFamily="2" charset="2"/>
              </a:rPr>
              <a:t>array</a:t>
            </a:r>
            <a:r>
              <a:rPr lang="fr-FR" sz="2400" b="1" dirty="0">
                <a:sym typeface="Wingdings" panose="05000000000000000000" pitchFamily="2" charset="2"/>
              </a:rPr>
              <a:t> </a:t>
            </a:r>
            <a:r>
              <a:rPr lang="fr-FR" sz="2400" dirty="0">
                <a:sym typeface="Wingdings" panose="05000000000000000000" pitchFamily="2" charset="2"/>
              </a:rPr>
              <a:t>of </a:t>
            </a:r>
            <a:r>
              <a:rPr lang="fr-FR" sz="2400" dirty="0" err="1">
                <a:sym typeface="Wingdings" panose="05000000000000000000" pitchFamily="2" charset="2"/>
              </a:rPr>
              <a:t>Products</a:t>
            </a:r>
            <a:endParaRPr lang="fr-FR" sz="24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String</a:t>
            </a:r>
            <a:r>
              <a:rPr lang="fr-FR" sz="2400" dirty="0">
                <a:sym typeface="Wingdings" panose="05000000000000000000" pitchFamily="2" charset="2"/>
              </a:rPr>
              <a:t>     a string (or </a:t>
            </a:r>
            <a:r>
              <a:rPr lang="fr-FR" sz="2400" dirty="0" err="1">
                <a:sym typeface="Wingdings" panose="05000000000000000000" pitchFamily="2" charset="2"/>
              </a:rPr>
              <a:t>null</a:t>
            </a:r>
            <a:r>
              <a:rPr lang="fr-FR" sz="2400" dirty="0">
                <a:sym typeface="Wingdings" panose="05000000000000000000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String!</a:t>
            </a:r>
            <a:r>
              <a:rPr lang="fr-FR" sz="2400" dirty="0">
                <a:sym typeface="Wingdings" panose="05000000000000000000" pitchFamily="2" charset="2"/>
              </a:rPr>
              <a:t>  a </a:t>
            </a:r>
            <a:r>
              <a:rPr lang="fr-FR" sz="2400" b="1" dirty="0">
                <a:sym typeface="Wingdings" panose="05000000000000000000" pitchFamily="2" charset="2"/>
              </a:rPr>
              <a:t>non-</a:t>
            </a:r>
            <a:r>
              <a:rPr lang="fr-FR" sz="2400" b="1" dirty="0" err="1">
                <a:sym typeface="Wingdings" panose="05000000000000000000" pitchFamily="2" charset="2"/>
              </a:rPr>
              <a:t>nullable</a:t>
            </a:r>
            <a:r>
              <a:rPr lang="fr-FR" sz="2400" b="1" dirty="0">
                <a:sym typeface="Wingdings" panose="05000000000000000000" pitchFamily="2" charset="2"/>
              </a:rPr>
              <a:t> </a:t>
            </a:r>
            <a:r>
              <a:rPr lang="fr-FR" sz="2400" dirty="0">
                <a:sym typeface="Wingdings" panose="05000000000000000000" pitchFamily="2" charset="2"/>
              </a:rPr>
              <a:t>string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400" dirty="0">
              <a:sym typeface="Wingdings" panose="05000000000000000000" pitchFamily="2" charset="2"/>
            </a:endParaRPr>
          </a:p>
          <a:p>
            <a:r>
              <a:rPr lang="fr-FR" sz="2400" dirty="0" err="1">
                <a:sym typeface="Wingdings" panose="05000000000000000000" pitchFamily="2" charset="2"/>
              </a:rPr>
              <a:t>Hence</a:t>
            </a:r>
            <a:r>
              <a:rPr lang="fr-FR" sz="2400" dirty="0">
                <a:sym typeface="Wingdings" panose="05000000000000000000" pitchFamily="2" charset="2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[Product!]! </a:t>
            </a:r>
            <a:r>
              <a:rPr lang="fr-FR" sz="2400" dirty="0">
                <a:sym typeface="Wingdings" panose="05000000000000000000" pitchFamily="2" charset="2"/>
              </a:rPr>
              <a:t> An </a:t>
            </a:r>
            <a:r>
              <a:rPr lang="fr-FR" sz="2400" dirty="0" err="1">
                <a:sym typeface="Wingdings" panose="05000000000000000000" pitchFamily="2" charset="2"/>
              </a:rPr>
              <a:t>array</a:t>
            </a:r>
            <a:r>
              <a:rPr lang="fr-FR" sz="2400" dirty="0">
                <a:sym typeface="Wingdings" panose="05000000000000000000" pitchFamily="2" charset="2"/>
              </a:rPr>
              <a:t> (non-</a:t>
            </a:r>
            <a:r>
              <a:rPr lang="fr-FR" sz="2400" dirty="0" err="1">
                <a:sym typeface="Wingdings" panose="05000000000000000000" pitchFamily="2" charset="2"/>
              </a:rPr>
              <a:t>nullable</a:t>
            </a:r>
            <a:r>
              <a:rPr lang="fr-FR" sz="2400" dirty="0">
                <a:sym typeface="Wingdings" panose="05000000000000000000" pitchFamily="2" charset="2"/>
              </a:rPr>
              <a:t>) of </a:t>
            </a:r>
            <a:r>
              <a:rPr lang="fr-FR" sz="2400" dirty="0" err="1">
                <a:sym typeface="Wingdings" panose="05000000000000000000" pitchFamily="2" charset="2"/>
              </a:rPr>
              <a:t>products</a:t>
            </a:r>
            <a:r>
              <a:rPr lang="fr-FR" sz="2400" dirty="0">
                <a:sym typeface="Wingdings" panose="05000000000000000000" pitchFamily="2" charset="2"/>
              </a:rPr>
              <a:t> </a:t>
            </a:r>
            <a:r>
              <a:rPr lang="fr-FR" sz="2400" dirty="0" err="1">
                <a:sym typeface="Wingdings" panose="05000000000000000000" pitchFamily="2" charset="2"/>
              </a:rPr>
              <a:t>that</a:t>
            </a:r>
            <a:r>
              <a:rPr lang="fr-FR" sz="2400" dirty="0">
                <a:sym typeface="Wingdings" panose="05000000000000000000" pitchFamily="2" charset="2"/>
              </a:rPr>
              <a:t> are </a:t>
            </a:r>
            <a:r>
              <a:rPr lang="fr-FR" sz="2400" dirty="0" err="1">
                <a:sym typeface="Wingdings" panose="05000000000000000000" pitchFamily="2" charset="2"/>
              </a:rPr>
              <a:t>also</a:t>
            </a:r>
            <a:r>
              <a:rPr lang="fr-FR" sz="2400" dirty="0">
                <a:sym typeface="Wingdings" panose="05000000000000000000" pitchFamily="2" charset="2"/>
              </a:rPr>
              <a:t> non-</a:t>
            </a:r>
            <a:r>
              <a:rPr lang="fr-FR" sz="2400" dirty="0" err="1">
                <a:sym typeface="Wingdings" panose="05000000000000000000" pitchFamily="2" charset="2"/>
              </a:rPr>
              <a:t>nullable</a:t>
            </a:r>
            <a:r>
              <a:rPr lang="fr-FR" sz="2400" dirty="0">
                <a:sym typeface="Wingdings" panose="05000000000000000000" pitchFamily="2" charset="2"/>
              </a:rPr>
              <a:t>.</a:t>
            </a:r>
            <a:endParaRPr lang="fr-FR" sz="2400" dirty="0"/>
          </a:p>
          <a:p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A386856-36C0-402F-A59C-613F3A2DC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237" y="1548227"/>
            <a:ext cx="3390900" cy="3933825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DD754A2-374E-4A41-849A-5E830BA5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3AF847-AF4E-484D-94F5-DA3157956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4192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1061238" y="1548227"/>
            <a:ext cx="5796763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Some « scalar » types: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en-US" sz="2800" dirty="0"/>
              <a:t>: a unique identifier (~=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</a:p>
          <a:p>
            <a:endParaRPr lang="en-US" sz="2800" dirty="0"/>
          </a:p>
          <a:p>
            <a:r>
              <a:rPr lang="en-US" sz="2800" dirty="0"/>
              <a:t>No support for « Date » in the standard (but custom types are supported by some implementations)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1E926D-058E-4C6D-ACAA-86578D461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237" y="1548227"/>
            <a:ext cx="3390900" cy="3933825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51E346-0F4E-4470-A23E-320DE82F4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C15A8D-1725-4274-8D8A-FB0B133ED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033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701038"/>
            <a:ext cx="45653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Support for “arguments”: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product(id: ID!)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sym typeface="Wingdings" panose="05000000000000000000" pitchFamily="2" charset="2"/>
              </a:rPr>
              <a:t> the product query requires an “id” field of type “ID” to be passed.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1E926D-058E-4C6D-ACAA-86578D461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237" y="1548227"/>
            <a:ext cx="3390900" cy="3933825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813329-0294-408A-8D03-4351EDD8F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59E7E9-02B2-4A74-9A29-905BAB76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2703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2090172"/>
            <a:ext cx="7633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Bonus: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Support for interfaces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Support for Union types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Support for “</a:t>
            </a:r>
            <a:r>
              <a:rPr lang="en-US" sz="2800" dirty="0" err="1"/>
              <a:t>InputType</a:t>
            </a:r>
            <a:r>
              <a:rPr lang="en-US" sz="2800" dirty="0"/>
              <a:t>” (to pass complex objects in queries)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212360-B485-42C3-B68A-262722EA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1C27FF-089A-4BB2-9054-A57881538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136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Mutations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740795"/>
            <a:ext cx="76332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 far, we mostly talked about </a:t>
            </a:r>
            <a:r>
              <a:rPr lang="en-US" sz="2800" b="1" dirty="0"/>
              <a:t>queries</a:t>
            </a:r>
            <a:r>
              <a:rPr lang="en-US" sz="2800" dirty="0"/>
              <a:t> (because this is what is fun in </a:t>
            </a:r>
            <a:r>
              <a:rPr lang="en-US" sz="2800" dirty="0" err="1"/>
              <a:t>GraphQL</a:t>
            </a:r>
            <a:r>
              <a:rPr lang="en-US" sz="2800" dirty="0"/>
              <a:t>).</a:t>
            </a:r>
          </a:p>
          <a:p>
            <a:endParaRPr lang="en-US" sz="2800" dirty="0"/>
          </a:p>
          <a:p>
            <a:r>
              <a:rPr lang="en-US" sz="2800" dirty="0" err="1"/>
              <a:t>GraphQL</a:t>
            </a:r>
            <a:r>
              <a:rPr lang="en-US" sz="2800" dirty="0"/>
              <a:t> can also do </a:t>
            </a:r>
            <a:r>
              <a:rPr lang="en-US" sz="2800" b="1" dirty="0"/>
              <a:t>mutations</a:t>
            </a:r>
            <a:r>
              <a:rPr lang="en-US" sz="2800" dirty="0"/>
              <a:t> (to change the state of the DB)</a:t>
            </a:r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0A6F5F0-0728-49F2-856A-026ABADB7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E5525A8-C13A-4BA7-BE03-3CF10A720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5492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38815" y="46854"/>
            <a:ext cx="4876800" cy="1470025"/>
          </a:xfrm>
        </p:spPr>
        <p:txBody>
          <a:bodyPr/>
          <a:lstStyle/>
          <a:p>
            <a:r>
              <a:rPr lang="fr-FR" sz="4400" dirty="0" err="1"/>
              <a:t>GraphQLite</a:t>
            </a:r>
            <a:r>
              <a:rPr lang="fr-FR" sz="4400" dirty="0"/>
              <a:t> workshop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-1993291" y="14642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4F1A53A-373F-4EF8-A40A-8FED4240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6054" y="1010921"/>
            <a:ext cx="3711786" cy="3711786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F7C6B9-72B8-4ECD-8BCB-3BC01C07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49DFE-5DD6-4382-8035-D65EABEC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3E0BA-B193-4743-A8F7-1B01719828C7}" type="slidenum">
              <a:rPr lang="en-GB" noProof="0" smtClean="0"/>
              <a:pPr>
                <a:defRPr/>
              </a:pPr>
              <a:t>35</a:t>
            </a:fld>
            <a:endParaRPr lang="en-GB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55C60CC-BA7D-4817-9BB7-C91DF0E90108}"/>
              </a:ext>
            </a:extLst>
          </p:cNvPr>
          <p:cNvSpPr txBox="1">
            <a:spLocks/>
          </p:cNvSpPr>
          <p:nvPr/>
        </p:nvSpPr>
        <p:spPr>
          <a:xfrm>
            <a:off x="462502" y="2244495"/>
            <a:ext cx="7209885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 err="1"/>
              <a:t>What</a:t>
            </a:r>
            <a:r>
              <a:rPr lang="fr-FR" sz="3200" dirty="0"/>
              <a:t> </a:t>
            </a:r>
            <a:r>
              <a:rPr lang="fr-FR" sz="3200" dirty="0" err="1"/>
              <a:t>is</a:t>
            </a:r>
            <a:r>
              <a:rPr lang="fr-FR" sz="3200" dirty="0"/>
              <a:t> </a:t>
            </a:r>
            <a:r>
              <a:rPr lang="fr-FR" sz="3200" dirty="0" err="1"/>
              <a:t>GraphQL</a:t>
            </a:r>
            <a:r>
              <a:rPr lang="fr-FR" sz="3200" dirty="0"/>
              <a:t>?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 err="1"/>
              <a:t>GraphQL</a:t>
            </a:r>
            <a:r>
              <a:rPr lang="fr-FR" sz="3200" dirty="0"/>
              <a:t> type system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/>
              <a:t>The </a:t>
            </a:r>
            <a:r>
              <a:rPr lang="fr-FR" sz="3200" dirty="0" err="1"/>
              <a:t>GraphQL</a:t>
            </a:r>
            <a:r>
              <a:rPr lang="fr-FR" sz="3200" dirty="0"/>
              <a:t> </a:t>
            </a:r>
            <a:r>
              <a:rPr lang="fr-FR" sz="3200" dirty="0" err="1"/>
              <a:t>ecosystem</a:t>
            </a:r>
            <a:r>
              <a:rPr lang="fr-FR" sz="3200" dirty="0"/>
              <a:t> in PHP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 err="1"/>
              <a:t>GraphQLite</a:t>
            </a:r>
            <a:endParaRPr lang="fr-FR" sz="3200" dirty="0"/>
          </a:p>
          <a:p>
            <a:pPr algn="l">
              <a:lnSpc>
                <a:spcPct val="150000"/>
              </a:lnSpc>
              <a:buSzPct val="80000"/>
            </a:pP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34657D-AE76-4CD3-A135-C252C95016BA}"/>
              </a:ext>
            </a:extLst>
          </p:cNvPr>
          <p:cNvSpPr/>
          <p:nvPr/>
        </p:nvSpPr>
        <p:spPr>
          <a:xfrm>
            <a:off x="462501" y="3803904"/>
            <a:ext cx="6595523" cy="70961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421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>
            <a:extLst>
              <a:ext uri="{FF2B5EF4-FFF2-40B4-BE49-F238E27FC236}">
                <a16:creationId xmlns:a16="http://schemas.microsoft.com/office/drawing/2014/main" id="{CB74034A-3D9C-4BB1-B0E5-084D891E5C41}"/>
              </a:ext>
            </a:extLst>
          </p:cNvPr>
          <p:cNvGrpSpPr/>
          <p:nvPr/>
        </p:nvGrpSpPr>
        <p:grpSpPr>
          <a:xfrm>
            <a:off x="106287" y="4686856"/>
            <a:ext cx="5350210" cy="982065"/>
            <a:chOff x="106287" y="3119438"/>
            <a:chExt cx="5350210" cy="217846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5E04F3E-A7A0-47FA-860E-BCDCA5F60F18}"/>
                </a:ext>
              </a:extLst>
            </p:cNvPr>
            <p:cNvSpPr/>
            <p:nvPr/>
          </p:nvSpPr>
          <p:spPr>
            <a:xfrm>
              <a:off x="106287" y="3119438"/>
              <a:ext cx="5251529" cy="217846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BC7103EA-E905-4689-A4AD-E2A1A4BFAA0F}"/>
                </a:ext>
              </a:extLst>
            </p:cNvPr>
            <p:cNvSpPr txBox="1"/>
            <p:nvPr/>
          </p:nvSpPr>
          <p:spPr>
            <a:xfrm rot="5400000">
              <a:off x="4222676" y="3883478"/>
              <a:ext cx="18213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Dev</a:t>
              </a:r>
              <a:br>
                <a:rPr lang="fr-FR" dirty="0"/>
              </a:br>
              <a:r>
                <a:rPr lang="fr-FR" dirty="0"/>
                <a:t>clients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6F4CAA9-FFF7-410F-9E8D-00DF99EC844E}"/>
              </a:ext>
            </a:extLst>
          </p:cNvPr>
          <p:cNvGrpSpPr/>
          <p:nvPr/>
        </p:nvGrpSpPr>
        <p:grpSpPr>
          <a:xfrm>
            <a:off x="106287" y="2364008"/>
            <a:ext cx="5251529" cy="2178462"/>
            <a:chOff x="106287" y="3119438"/>
            <a:chExt cx="5251529" cy="217846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F9E7597-3FAD-40DF-A699-F85CE664D2C6}"/>
                </a:ext>
              </a:extLst>
            </p:cNvPr>
            <p:cNvSpPr/>
            <p:nvPr/>
          </p:nvSpPr>
          <p:spPr>
            <a:xfrm>
              <a:off x="106287" y="3119438"/>
              <a:ext cx="5251529" cy="217846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842499EE-3076-4CBF-88B9-93144B6F5203}"/>
                </a:ext>
              </a:extLst>
            </p:cNvPr>
            <p:cNvSpPr txBox="1"/>
            <p:nvPr/>
          </p:nvSpPr>
          <p:spPr>
            <a:xfrm rot="5400000">
              <a:off x="4084422" y="4021976"/>
              <a:ext cx="2097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/>
                <a:t>Full </a:t>
              </a:r>
              <a:r>
                <a:rPr lang="fr-FR" dirty="0" err="1"/>
                <a:t>featured</a:t>
              </a:r>
              <a:r>
                <a:rPr lang="fr-FR" dirty="0"/>
                <a:t> clients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EA6AF3A-83F1-486A-97FB-FE347AC6CF98}"/>
              </a:ext>
            </a:extLst>
          </p:cNvPr>
          <p:cNvSpPr/>
          <p:nvPr/>
        </p:nvSpPr>
        <p:spPr>
          <a:xfrm>
            <a:off x="6272214" y="2360736"/>
            <a:ext cx="5631894" cy="114621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(a small part of…)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C434FD-5C00-44BA-AB36-2CF6F747AEC1}"/>
              </a:ext>
            </a:extLst>
          </p:cNvPr>
          <p:cNvSpPr/>
          <p:nvPr/>
        </p:nvSpPr>
        <p:spPr>
          <a:xfrm>
            <a:off x="106288" y="1761000"/>
            <a:ext cx="5251528" cy="466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Browser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0FAABB-5E53-4B68-ABEC-AC9D1FE362C3}"/>
              </a:ext>
            </a:extLst>
          </p:cNvPr>
          <p:cNvSpPr/>
          <p:nvPr/>
        </p:nvSpPr>
        <p:spPr>
          <a:xfrm>
            <a:off x="6272214" y="1761000"/>
            <a:ext cx="5631893" cy="466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 dirty="0"/>
              <a:t>Server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B813A692-9E5E-4C98-97AE-2492E7F2330C}"/>
              </a:ext>
            </a:extLst>
          </p:cNvPr>
          <p:cNvSpPr/>
          <p:nvPr/>
        </p:nvSpPr>
        <p:spPr>
          <a:xfrm>
            <a:off x="5456496" y="1778809"/>
            <a:ext cx="752427" cy="43069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B67C84-56FE-42F8-AB6B-98DE1B49A523}"/>
              </a:ext>
            </a:extLst>
          </p:cNvPr>
          <p:cNvSpPr/>
          <p:nvPr/>
        </p:nvSpPr>
        <p:spPr>
          <a:xfrm>
            <a:off x="3244510" y="2530766"/>
            <a:ext cx="1398104" cy="834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dirty="0" err="1"/>
              <a:t>RelayJS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B28784-2E17-4E46-8B9D-B0B6192F049D}"/>
              </a:ext>
            </a:extLst>
          </p:cNvPr>
          <p:cNvSpPr/>
          <p:nvPr/>
        </p:nvSpPr>
        <p:spPr>
          <a:xfrm>
            <a:off x="3244510" y="3613956"/>
            <a:ext cx="1398104" cy="834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dirty="0"/>
              <a:t>Apollo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2B5725-FDE5-4EBC-A35F-54075BF94AA6}"/>
              </a:ext>
            </a:extLst>
          </p:cNvPr>
          <p:cNvSpPr/>
          <p:nvPr/>
        </p:nvSpPr>
        <p:spPr>
          <a:xfrm>
            <a:off x="1720510" y="2530766"/>
            <a:ext cx="1398104" cy="834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dirty="0" err="1"/>
              <a:t>ReactJS</a:t>
            </a:r>
            <a:endParaRPr lang="fr-FR" dirty="0"/>
          </a:p>
        </p:txBody>
      </p:sp>
      <p:sp>
        <p:nvSpPr>
          <p:cNvPr id="14" name="Flèche : double flèche horizontale 13">
            <a:extLst>
              <a:ext uri="{FF2B5EF4-FFF2-40B4-BE49-F238E27FC236}">
                <a16:creationId xmlns:a16="http://schemas.microsoft.com/office/drawing/2014/main" id="{57AC1E80-1169-4F3F-BEDC-13F8DFA6D427}"/>
              </a:ext>
            </a:extLst>
          </p:cNvPr>
          <p:cNvSpPr/>
          <p:nvPr/>
        </p:nvSpPr>
        <p:spPr>
          <a:xfrm>
            <a:off x="2972840" y="2849162"/>
            <a:ext cx="430695" cy="2120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AA8C56-94DB-4E8A-9B91-C4DA07622148}"/>
              </a:ext>
            </a:extLst>
          </p:cNvPr>
          <p:cNvSpPr/>
          <p:nvPr/>
        </p:nvSpPr>
        <p:spPr>
          <a:xfrm>
            <a:off x="6426098" y="2527494"/>
            <a:ext cx="1398104" cy="834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dirty="0"/>
              <a:t>express-</a:t>
            </a:r>
            <a:r>
              <a:rPr lang="fr-FR" dirty="0" err="1"/>
              <a:t>graphql</a:t>
            </a:r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549D22-FA6D-4035-BF0E-FAAB892A9E1C}"/>
              </a:ext>
            </a:extLst>
          </p:cNvPr>
          <p:cNvSpPr/>
          <p:nvPr/>
        </p:nvSpPr>
        <p:spPr>
          <a:xfrm>
            <a:off x="3244510" y="4764600"/>
            <a:ext cx="1398104" cy="834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dirty="0" err="1"/>
              <a:t>GraphiQL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ADB8103-4F82-47CB-ABAC-4DBF966B8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A8B9EF2-6171-4E2D-9667-A97E04EF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36</a:t>
            </a:fld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FD1146-E474-4D42-B2CD-F7280DA8D10E}"/>
              </a:ext>
            </a:extLst>
          </p:cNvPr>
          <p:cNvSpPr/>
          <p:nvPr/>
        </p:nvSpPr>
        <p:spPr>
          <a:xfrm>
            <a:off x="1720510" y="4764600"/>
            <a:ext cx="1398104" cy="834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dirty="0"/>
              <a:t>Altair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6D9D80-28C8-48DD-9425-D2DD71479D73}"/>
              </a:ext>
            </a:extLst>
          </p:cNvPr>
          <p:cNvSpPr/>
          <p:nvPr/>
        </p:nvSpPr>
        <p:spPr>
          <a:xfrm>
            <a:off x="196510" y="4764600"/>
            <a:ext cx="1398104" cy="834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dirty="0" err="1"/>
              <a:t>GraphQL</a:t>
            </a:r>
            <a:endParaRPr lang="fr-FR" dirty="0"/>
          </a:p>
          <a:p>
            <a:pPr algn="ctr"/>
            <a:r>
              <a:rPr lang="fr-FR" dirty="0" err="1"/>
              <a:t>Playground</a:t>
            </a:r>
            <a:endParaRPr lang="fr-FR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0169144-F456-4291-8EED-337B3A45D7E9}"/>
              </a:ext>
            </a:extLst>
          </p:cNvPr>
          <p:cNvSpPr txBox="1"/>
          <p:nvPr/>
        </p:nvSpPr>
        <p:spPr>
          <a:xfrm rot="5400000">
            <a:off x="11259218" y="2803051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NodeJS</a:t>
            </a:r>
            <a:endParaRPr lang="fr-FR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B13931-BAE8-4939-BE5A-A5F7B7E3740E}"/>
              </a:ext>
            </a:extLst>
          </p:cNvPr>
          <p:cNvSpPr/>
          <p:nvPr/>
        </p:nvSpPr>
        <p:spPr>
          <a:xfrm>
            <a:off x="7983228" y="2527494"/>
            <a:ext cx="1398104" cy="834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dirty="0"/>
              <a:t>Apollo server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EA94E3-878E-4ACD-98B4-ECE0107E43AF}"/>
              </a:ext>
            </a:extLst>
          </p:cNvPr>
          <p:cNvSpPr/>
          <p:nvPr/>
        </p:nvSpPr>
        <p:spPr>
          <a:xfrm>
            <a:off x="9540358" y="2527494"/>
            <a:ext cx="1398104" cy="834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dirty="0" err="1"/>
              <a:t>NestJS</a:t>
            </a:r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F8CB8A-B2C1-48A3-A238-B5F0E4FE22E7}"/>
              </a:ext>
            </a:extLst>
          </p:cNvPr>
          <p:cNvSpPr/>
          <p:nvPr/>
        </p:nvSpPr>
        <p:spPr>
          <a:xfrm>
            <a:off x="6272214" y="3632878"/>
            <a:ext cx="5631894" cy="2050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6522776-7839-4310-ACC7-0F3D359B75F1}"/>
              </a:ext>
            </a:extLst>
          </p:cNvPr>
          <p:cNvSpPr txBox="1"/>
          <p:nvPr/>
        </p:nvSpPr>
        <p:spPr>
          <a:xfrm rot="5400000">
            <a:off x="11422725" y="447337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PHP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AFE45EC-B0DE-4370-AFF6-14059346C984}"/>
              </a:ext>
            </a:extLst>
          </p:cNvPr>
          <p:cNvSpPr/>
          <p:nvPr/>
        </p:nvSpPr>
        <p:spPr>
          <a:xfrm>
            <a:off x="6426098" y="3788541"/>
            <a:ext cx="1398104" cy="834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dirty="0" err="1"/>
              <a:t>Webonyx</a:t>
            </a:r>
            <a:r>
              <a:rPr lang="fr-FR" dirty="0"/>
              <a:t>/</a:t>
            </a:r>
            <a:br>
              <a:rPr lang="fr-FR" dirty="0"/>
            </a:br>
            <a:r>
              <a:rPr lang="fr-FR" dirty="0" err="1"/>
              <a:t>GraphQL</a:t>
            </a:r>
            <a:r>
              <a:rPr lang="fr-FR" dirty="0"/>
              <a:t>-PHP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EDF1E5-90EC-438F-86BB-489CC4ED2350}"/>
              </a:ext>
            </a:extLst>
          </p:cNvPr>
          <p:cNvSpPr/>
          <p:nvPr/>
        </p:nvSpPr>
        <p:spPr>
          <a:xfrm>
            <a:off x="7978086" y="3788541"/>
            <a:ext cx="1398104" cy="834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dirty="0"/>
              <a:t>API Platform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A79F59-F596-4C26-88A3-27AF44BE858C}"/>
              </a:ext>
            </a:extLst>
          </p:cNvPr>
          <p:cNvSpPr/>
          <p:nvPr/>
        </p:nvSpPr>
        <p:spPr>
          <a:xfrm>
            <a:off x="9540358" y="3788541"/>
            <a:ext cx="1398104" cy="834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dirty="0" err="1"/>
              <a:t>Overblog</a:t>
            </a:r>
            <a:br>
              <a:rPr lang="fr-FR" dirty="0"/>
            </a:br>
            <a:r>
              <a:rPr lang="fr-FR" dirty="0" err="1"/>
              <a:t>GraphQL</a:t>
            </a:r>
            <a:r>
              <a:rPr lang="fr-FR" dirty="0"/>
              <a:t>-Bundle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B8C91F-4021-4076-BE96-D3F86B198EA2}"/>
              </a:ext>
            </a:extLst>
          </p:cNvPr>
          <p:cNvSpPr/>
          <p:nvPr/>
        </p:nvSpPr>
        <p:spPr>
          <a:xfrm>
            <a:off x="6426098" y="4773857"/>
            <a:ext cx="1398104" cy="834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dirty="0" err="1"/>
              <a:t>Lighthouse</a:t>
            </a:r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BC765A-12B4-461F-9F2E-2C8F5AC02EC5}"/>
              </a:ext>
            </a:extLst>
          </p:cNvPr>
          <p:cNvSpPr/>
          <p:nvPr/>
        </p:nvSpPr>
        <p:spPr>
          <a:xfrm>
            <a:off x="7978086" y="4773857"/>
            <a:ext cx="1398104" cy="834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dirty="0" err="1"/>
              <a:t>GraphQLite</a:t>
            </a:r>
            <a:endParaRPr lang="fr-F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2C61764-2967-48E1-A05F-44B9E1824614}"/>
              </a:ext>
            </a:extLst>
          </p:cNvPr>
          <p:cNvSpPr/>
          <p:nvPr/>
        </p:nvSpPr>
        <p:spPr>
          <a:xfrm>
            <a:off x="9540358" y="4773857"/>
            <a:ext cx="1398104" cy="8348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56095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Zoom on </a:t>
            </a:r>
            <a:r>
              <a:rPr lang="fr-FR" dirty="0" err="1"/>
              <a:t>GraphQL</a:t>
            </a:r>
            <a:r>
              <a:rPr lang="fr-FR" dirty="0"/>
              <a:t> in PHP</a:t>
            </a:r>
            <a:endParaRPr lang="fr-FR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D8D4F9-F923-44C5-9E9C-26DD46E27F8C}"/>
              </a:ext>
            </a:extLst>
          </p:cNvPr>
          <p:cNvSpPr/>
          <p:nvPr/>
        </p:nvSpPr>
        <p:spPr>
          <a:xfrm>
            <a:off x="2544488" y="1702904"/>
            <a:ext cx="2531165" cy="9144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library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3680E-DE76-430E-A13C-3FFB9F91D430}"/>
              </a:ext>
            </a:extLst>
          </p:cNvPr>
          <p:cNvSpPr/>
          <p:nvPr/>
        </p:nvSpPr>
        <p:spPr>
          <a:xfrm>
            <a:off x="6434001" y="1702904"/>
            <a:ext cx="2531165" cy="9144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Wrapper</a:t>
            </a:r>
            <a:r>
              <a:rPr lang="fr-FR" dirty="0"/>
              <a:t> </a:t>
            </a:r>
            <a:r>
              <a:rPr lang="fr-FR" dirty="0" err="1"/>
              <a:t>library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C787F0A-6AC2-49A5-8BDF-DB8F4E6FB37E}"/>
              </a:ext>
            </a:extLst>
          </p:cNvPr>
          <p:cNvSpPr txBox="1"/>
          <p:nvPr/>
        </p:nvSpPr>
        <p:spPr>
          <a:xfrm>
            <a:off x="2544487" y="2789584"/>
            <a:ext cx="263347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Low </a:t>
            </a:r>
            <a:r>
              <a:rPr lang="fr-FR" dirty="0" err="1"/>
              <a:t>level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Parsing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Serving</a:t>
            </a:r>
            <a:r>
              <a:rPr lang="fr-FR" dirty="0"/>
              <a:t> </a:t>
            </a:r>
            <a:r>
              <a:rPr lang="fr-FR" dirty="0" err="1"/>
              <a:t>requests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Powerful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complete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Hard to use (</a:t>
            </a:r>
            <a:r>
              <a:rPr lang="fr-FR" dirty="0" err="1"/>
              <a:t>poor</a:t>
            </a:r>
            <a:r>
              <a:rPr lang="fr-FR" dirty="0"/>
              <a:t> DX)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9FB13C-27D4-4A29-B232-AA3EF9D8A7CF}"/>
              </a:ext>
            </a:extLst>
          </p:cNvPr>
          <p:cNvSpPr txBox="1"/>
          <p:nvPr/>
        </p:nvSpPr>
        <p:spPr>
          <a:xfrm>
            <a:off x="6434000" y="2789584"/>
            <a:ext cx="15806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High </a:t>
            </a:r>
            <a:r>
              <a:rPr lang="fr-FR" dirty="0" err="1"/>
              <a:t>level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Opiniated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Easy</a:t>
            </a:r>
            <a:r>
              <a:rPr lang="fr-FR" dirty="0"/>
              <a:t>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6BB943-D61E-40A4-BE97-E7090BB78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E33808-C5A5-4064-9DA8-C69115BB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615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Zoom on </a:t>
            </a:r>
            <a:r>
              <a:rPr lang="fr-FR" dirty="0" err="1"/>
              <a:t>GraphQL</a:t>
            </a:r>
            <a:r>
              <a:rPr lang="fr-FR" dirty="0"/>
              <a:t> in PHP</a:t>
            </a:r>
            <a:endParaRPr lang="fr-FR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D8D4F9-F923-44C5-9E9C-26DD46E27F8C}"/>
              </a:ext>
            </a:extLst>
          </p:cNvPr>
          <p:cNvSpPr/>
          <p:nvPr/>
        </p:nvSpPr>
        <p:spPr>
          <a:xfrm>
            <a:off x="2544488" y="1702904"/>
            <a:ext cx="2531165" cy="9144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library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3680E-DE76-430E-A13C-3FFB9F91D430}"/>
              </a:ext>
            </a:extLst>
          </p:cNvPr>
          <p:cNvSpPr/>
          <p:nvPr/>
        </p:nvSpPr>
        <p:spPr>
          <a:xfrm>
            <a:off x="6434001" y="1702904"/>
            <a:ext cx="2531165" cy="9144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Wrapper</a:t>
            </a:r>
            <a:r>
              <a:rPr lang="fr-FR" dirty="0"/>
              <a:t> </a:t>
            </a:r>
            <a:r>
              <a:rPr lang="fr-FR" dirty="0" err="1"/>
              <a:t>library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C787F0A-6AC2-49A5-8BDF-DB8F4E6FB37E}"/>
              </a:ext>
            </a:extLst>
          </p:cNvPr>
          <p:cNvSpPr txBox="1"/>
          <p:nvPr/>
        </p:nvSpPr>
        <p:spPr>
          <a:xfrm>
            <a:off x="2544487" y="2789583"/>
            <a:ext cx="337342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webonyx</a:t>
            </a:r>
            <a:r>
              <a:rPr lang="en-US" dirty="0"/>
              <a:t>/</a:t>
            </a:r>
            <a:r>
              <a:rPr lang="en-US" dirty="0" err="1"/>
              <a:t>graphql</a:t>
            </a:r>
            <a:r>
              <a:rPr lang="en-US" dirty="0"/>
              <a:t>-php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De-facto standard in PHP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Youshido</a:t>
            </a:r>
            <a:r>
              <a:rPr lang="en-US" dirty="0"/>
              <a:t>/</a:t>
            </a:r>
            <a:r>
              <a:rPr lang="en-US" dirty="0" err="1"/>
              <a:t>GraphQL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 </a:t>
            </a:r>
            <a:r>
              <a:rPr lang="en-US" dirty="0" err="1">
                <a:sym typeface="Wingdings" panose="05000000000000000000" pitchFamily="2" charset="2"/>
              </a:rPr>
              <a:t>Abandonned</a:t>
            </a:r>
            <a:r>
              <a:rPr lang="en-US" dirty="0">
                <a:sym typeface="Wingdings" panose="05000000000000000000" pitchFamily="2" charset="2"/>
              </a:rPr>
              <a:t> 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ym typeface="Wingdings" panose="05000000000000000000" pitchFamily="2" charset="2"/>
              </a:rPr>
              <a:t>Railt</a:t>
            </a:r>
            <a:endParaRPr lang="en-US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In active development,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no solid doc yet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6F860B-A408-4CF9-A796-0EF6B0808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3C6EBF-B8C5-4CEE-8BA3-CC96D1441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7917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Zoom on </a:t>
            </a:r>
            <a:r>
              <a:rPr lang="fr-FR" dirty="0" err="1"/>
              <a:t>GraphQL</a:t>
            </a:r>
            <a:r>
              <a:rPr lang="fr-FR" dirty="0"/>
              <a:t> in PHP</a:t>
            </a:r>
            <a:endParaRPr lang="fr-FR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D8D4F9-F923-44C5-9E9C-26DD46E27F8C}"/>
              </a:ext>
            </a:extLst>
          </p:cNvPr>
          <p:cNvSpPr/>
          <p:nvPr/>
        </p:nvSpPr>
        <p:spPr>
          <a:xfrm>
            <a:off x="2544488" y="1702904"/>
            <a:ext cx="2531165" cy="9144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library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C3680E-DE76-430E-A13C-3FFB9F91D430}"/>
              </a:ext>
            </a:extLst>
          </p:cNvPr>
          <p:cNvSpPr/>
          <p:nvPr/>
        </p:nvSpPr>
        <p:spPr>
          <a:xfrm>
            <a:off x="6434001" y="1702904"/>
            <a:ext cx="2531165" cy="9144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Wrapper</a:t>
            </a:r>
            <a:r>
              <a:rPr lang="fr-FR" dirty="0"/>
              <a:t> </a:t>
            </a:r>
            <a:r>
              <a:rPr lang="fr-FR" dirty="0" err="1"/>
              <a:t>library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1650545-7A53-4FB3-8E0D-36F4283BD42A}"/>
              </a:ext>
            </a:extLst>
          </p:cNvPr>
          <p:cNvSpPr txBox="1"/>
          <p:nvPr/>
        </p:nvSpPr>
        <p:spPr>
          <a:xfrm>
            <a:off x="6373093" y="2789584"/>
            <a:ext cx="39912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Platform (</a:t>
            </a:r>
            <a:r>
              <a:rPr lang="en-US" dirty="0" err="1"/>
              <a:t>Symfony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Overblog</a:t>
            </a:r>
            <a:r>
              <a:rPr lang="en-US" dirty="0"/>
              <a:t> </a:t>
            </a:r>
            <a:r>
              <a:rPr lang="en-US" dirty="0" err="1"/>
              <a:t>GraphQL</a:t>
            </a:r>
            <a:r>
              <a:rPr lang="en-US" dirty="0"/>
              <a:t> Bundle (</a:t>
            </a:r>
            <a:r>
              <a:rPr lang="en-US" dirty="0" err="1"/>
              <a:t>Symfony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Lighthouse (Laravel)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getpop</a:t>
            </a:r>
            <a:r>
              <a:rPr lang="en-US" dirty="0"/>
              <a:t>/</a:t>
            </a:r>
            <a:r>
              <a:rPr lang="en-US" dirty="0" err="1"/>
              <a:t>graphql</a:t>
            </a:r>
            <a:r>
              <a:rPr lang="en-US" dirty="0"/>
              <a:t> (</a:t>
            </a:r>
            <a:r>
              <a:rPr lang="en-US" dirty="0" err="1"/>
              <a:t>Wordpress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drupal</a:t>
            </a:r>
            <a:r>
              <a:rPr lang="en-US" dirty="0"/>
              <a:t>/</a:t>
            </a:r>
            <a:r>
              <a:rPr lang="en-US" dirty="0" err="1"/>
              <a:t>graphql</a:t>
            </a:r>
            <a:r>
              <a:rPr lang="en-US" dirty="0"/>
              <a:t> (Drupal)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 and now </a:t>
            </a:r>
            <a:r>
              <a:rPr lang="en-US" b="1" dirty="0" err="1"/>
              <a:t>GraphQLite</a:t>
            </a:r>
            <a:endParaRPr lang="en-US" b="1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0967EF0-9BF5-4B19-9784-B5A5EC2D8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C02BF-7346-4573-B9C3-5F7039309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668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4400" dirty="0"/>
              <a:t>Setting up </a:t>
            </a:r>
            <a:r>
              <a:rPr lang="fr-FR" sz="4400" dirty="0" err="1"/>
              <a:t>your</a:t>
            </a:r>
            <a:r>
              <a:rPr lang="fr-FR" sz="4400" dirty="0"/>
              <a:t> </a:t>
            </a:r>
            <a:r>
              <a:rPr lang="fr-FR" sz="4400" dirty="0" err="1"/>
              <a:t>environment</a:t>
            </a:r>
            <a:endParaRPr lang="fr-FR" sz="4400" dirty="0"/>
          </a:p>
        </p:txBody>
      </p:sp>
      <p:sp>
        <p:nvSpPr>
          <p:cNvPr id="3" name="ZoneTexte 2"/>
          <p:cNvSpPr txBox="1"/>
          <p:nvPr/>
        </p:nvSpPr>
        <p:spPr>
          <a:xfrm>
            <a:off x="-1993291" y="14642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4F1A53A-373F-4EF8-A40A-8FED4240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6054" y="1010921"/>
            <a:ext cx="3711786" cy="3711786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11C58C-9509-466C-9FE5-520FC629C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957247B-DDE9-46E7-A4DA-0258A52D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3E0BA-B193-4743-A8F7-1B01719828C7}" type="slidenum">
              <a:rPr lang="en-GB" noProof="0" smtClean="0"/>
              <a:pPr>
                <a:defRPr/>
              </a:pPr>
              <a:t>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76456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of </a:t>
            </a:r>
            <a:r>
              <a:rPr lang="en-US" dirty="0" err="1"/>
              <a:t>Webonyx</a:t>
            </a:r>
            <a:r>
              <a:rPr lang="en-US" dirty="0"/>
              <a:t>/</a:t>
            </a:r>
            <a:r>
              <a:rPr lang="en-US" dirty="0" err="1"/>
              <a:t>GraphQL</a:t>
            </a:r>
            <a:r>
              <a:rPr lang="en-US" dirty="0"/>
              <a:t>-PHP</a:t>
            </a:r>
            <a:endParaRPr lang="en-US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41179A0-41CF-440B-BA4C-3E141CA285B8}"/>
              </a:ext>
            </a:extLst>
          </p:cNvPr>
          <p:cNvSpPr txBox="1"/>
          <p:nvPr/>
        </p:nvSpPr>
        <p:spPr>
          <a:xfrm>
            <a:off x="5457640" y="1749359"/>
            <a:ext cx="1470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Define a type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FFE077F-34FB-43EA-98E7-378BFD615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60" y="2118691"/>
            <a:ext cx="6038159" cy="401165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EF1A8D2-C584-4E87-87AB-7C05D58E3342}"/>
              </a:ext>
            </a:extLst>
          </p:cNvPr>
          <p:cNvSpPr txBox="1"/>
          <p:nvPr/>
        </p:nvSpPr>
        <p:spPr>
          <a:xfrm>
            <a:off x="7540580" y="2832129"/>
            <a:ext cx="3343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This code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type: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743560B-6A83-4FA7-AAAB-AADAAED21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4576" y="3192097"/>
            <a:ext cx="3937864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 Story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body: String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altLang="fr-FR" sz="16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author</a:t>
            </a:r>
            <a:r>
              <a:rPr lang="fr-FR" altLang="fr-FR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User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likes(</a:t>
            </a:r>
            <a:r>
              <a:rPr lang="fr-FR" altLang="fr-FR" sz="16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lang="fr-FR" altLang="fr-FR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Int): [User]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8329D4-22F2-41B4-AB4C-60CCC2765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151991D-7D6A-47B6-B4C6-FDE78AD8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961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of </a:t>
            </a:r>
            <a:r>
              <a:rPr lang="en-US" dirty="0" err="1"/>
              <a:t>Webonyx</a:t>
            </a:r>
            <a:r>
              <a:rPr lang="en-US" dirty="0"/>
              <a:t>/</a:t>
            </a:r>
            <a:r>
              <a:rPr lang="en-US" dirty="0" err="1"/>
              <a:t>GraphQL</a:t>
            </a:r>
            <a:r>
              <a:rPr lang="en-US" dirty="0"/>
              <a:t>-PHP</a:t>
            </a:r>
            <a:endParaRPr lang="en-US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41179A0-41CF-440B-BA4C-3E141CA285B8}"/>
              </a:ext>
            </a:extLst>
          </p:cNvPr>
          <p:cNvSpPr txBox="1"/>
          <p:nvPr/>
        </p:nvSpPr>
        <p:spPr>
          <a:xfrm>
            <a:off x="5390411" y="1749359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Define a query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BA51E3-81EA-4DC8-AE5A-A658E1F52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95" y="2299252"/>
            <a:ext cx="6323294" cy="265706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3E124AE-00F5-4D97-ACCB-EB43577E59DC}"/>
              </a:ext>
            </a:extLst>
          </p:cNvPr>
          <p:cNvSpPr txBox="1"/>
          <p:nvPr/>
        </p:nvSpPr>
        <p:spPr>
          <a:xfrm>
            <a:off x="7083380" y="2838568"/>
            <a:ext cx="3477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This code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query</a:t>
            </a:r>
            <a:r>
              <a:rPr lang="fr-FR" dirty="0"/>
              <a:t>: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7F606BE-DBAF-4200-A2B1-624A90DC6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7375" y="3444757"/>
            <a:ext cx="4353029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altLang="fr-FR" sz="16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altLang="fr-FR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(message: String!): String!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6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5FE3C82-7AD7-4279-A127-DF9541412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3E40281-F55D-4C72-B747-A0FBB919E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9624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of </a:t>
            </a:r>
            <a:r>
              <a:rPr lang="en-US" dirty="0" err="1"/>
              <a:t>Webonyx</a:t>
            </a:r>
            <a:r>
              <a:rPr lang="en-US" dirty="0"/>
              <a:t>/</a:t>
            </a:r>
            <a:r>
              <a:rPr lang="en-US" dirty="0" err="1"/>
              <a:t>GraphQL</a:t>
            </a:r>
            <a:r>
              <a:rPr lang="en-US" dirty="0"/>
              <a:t>-PHP</a:t>
            </a:r>
            <a:endParaRPr lang="en-US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41179A0-41CF-440B-BA4C-3E141CA285B8}"/>
              </a:ext>
            </a:extLst>
          </p:cNvPr>
          <p:cNvSpPr txBox="1"/>
          <p:nvPr/>
        </p:nvSpPr>
        <p:spPr>
          <a:xfrm>
            <a:off x="4870336" y="1749359"/>
            <a:ext cx="2644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Actually resolving a query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5F4720A-D5AD-4765-A577-FCF7C1295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607" y="2563053"/>
            <a:ext cx="3250924" cy="1868068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8634E5-9253-4C49-8B0A-E0170F10F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298A68-DFDD-4C44-A2BF-EC115D2F3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0687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Costs</a:t>
            </a:r>
            <a:r>
              <a:rPr lang="fr-FR" dirty="0"/>
              <a:t> VS </a:t>
            </a:r>
            <a:r>
              <a:rPr lang="fr-FR" dirty="0" err="1"/>
              <a:t>benefits</a:t>
            </a:r>
            <a:endParaRPr lang="fr-FR" b="1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3A7706D-F243-46C4-AEAA-D4C4C372FF6B}"/>
              </a:ext>
            </a:extLst>
          </p:cNvPr>
          <p:cNvSpPr txBox="1"/>
          <p:nvPr/>
        </p:nvSpPr>
        <p:spPr>
          <a:xfrm>
            <a:off x="3774523" y="1449821"/>
            <a:ext cx="102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Costs</a:t>
            </a:r>
            <a:endParaRPr lang="fr-FR" sz="28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F74E002-1262-4E74-BC3B-04C22CF99741}"/>
              </a:ext>
            </a:extLst>
          </p:cNvPr>
          <p:cNvSpPr txBox="1"/>
          <p:nvPr/>
        </p:nvSpPr>
        <p:spPr>
          <a:xfrm>
            <a:off x="7412364" y="1449821"/>
            <a:ext cx="1048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Gains</a:t>
            </a:r>
          </a:p>
        </p:txBody>
      </p:sp>
      <p:sp>
        <p:nvSpPr>
          <p:cNvPr id="20" name="Arc partiel 19">
            <a:extLst>
              <a:ext uri="{FF2B5EF4-FFF2-40B4-BE49-F238E27FC236}">
                <a16:creationId xmlns:a16="http://schemas.microsoft.com/office/drawing/2014/main" id="{66FA38E2-B00D-4C1C-9733-4CF467A05782}"/>
              </a:ext>
            </a:extLst>
          </p:cNvPr>
          <p:cNvSpPr/>
          <p:nvPr/>
        </p:nvSpPr>
        <p:spPr>
          <a:xfrm rot="16200000" flipH="1">
            <a:off x="4188048" y="3866092"/>
            <a:ext cx="3859943" cy="3859942"/>
          </a:xfrm>
          <a:prstGeom prst="pie">
            <a:avLst>
              <a:gd name="adj1" fmla="val 5356303"/>
              <a:gd name="adj2" fmla="val 16200000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C36D1563-5830-4AA3-A177-048DC2F11A8B}"/>
              </a:ext>
            </a:extLst>
          </p:cNvPr>
          <p:cNvGrpSpPr/>
          <p:nvPr/>
        </p:nvGrpSpPr>
        <p:grpSpPr>
          <a:xfrm>
            <a:off x="6846887" y="2619598"/>
            <a:ext cx="2093844" cy="1429749"/>
            <a:chOff x="1713810" y="2826813"/>
            <a:chExt cx="2093844" cy="1429749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14701A1-9EE9-4BB5-93CD-850CAC271277}"/>
                </a:ext>
              </a:extLst>
            </p:cNvPr>
            <p:cNvSpPr/>
            <p:nvPr/>
          </p:nvSpPr>
          <p:spPr>
            <a:xfrm flipH="1">
              <a:off x="1713810" y="3799362"/>
              <a:ext cx="2093844" cy="4572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Strict types</a:t>
              </a:r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1A23949C-864C-4371-8DB3-15B534BC4598}"/>
                </a:ext>
              </a:extLst>
            </p:cNvPr>
            <p:cNvSpPr/>
            <p:nvPr/>
          </p:nvSpPr>
          <p:spPr>
            <a:xfrm flipH="1">
              <a:off x="1846332" y="3310689"/>
              <a:ext cx="1828800" cy="4572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Self-</a:t>
              </a:r>
              <a:r>
                <a:rPr lang="fr-FR" dirty="0" err="1"/>
                <a:t>described</a:t>
              </a:r>
              <a:endParaRPr lang="fr-FR" dirty="0"/>
            </a:p>
          </p:txBody>
        </p: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B5EEC27C-8B11-4C0D-B995-5ECF755C9F31}"/>
                </a:ext>
              </a:extLst>
            </p:cNvPr>
            <p:cNvSpPr/>
            <p:nvPr/>
          </p:nvSpPr>
          <p:spPr>
            <a:xfrm flipH="1">
              <a:off x="2051740" y="2826813"/>
              <a:ext cx="1417984" cy="4572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Client </a:t>
              </a:r>
              <a:r>
                <a:rPr lang="fr-FR" dirty="0" err="1"/>
                <a:t>driven</a:t>
              </a:r>
              <a:endParaRPr lang="fr-FR" dirty="0"/>
            </a:p>
          </p:txBody>
        </p:sp>
      </p:grp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5A09CB0-FE4B-4221-B2A0-32A5D3A6BC02}"/>
              </a:ext>
            </a:extLst>
          </p:cNvPr>
          <p:cNvSpPr/>
          <p:nvPr/>
        </p:nvSpPr>
        <p:spPr>
          <a:xfrm flipH="1">
            <a:off x="3604028" y="3621799"/>
            <a:ext cx="1343878" cy="6165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BE490B-AD42-491A-9353-58E7AC65DBA1}"/>
              </a:ext>
            </a:extLst>
          </p:cNvPr>
          <p:cNvSpPr/>
          <p:nvPr/>
        </p:nvSpPr>
        <p:spPr>
          <a:xfrm flipH="1">
            <a:off x="2910993" y="4269814"/>
            <a:ext cx="2729948" cy="132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17A3DC-24F5-4B38-B30F-7FA8171B4E72}"/>
              </a:ext>
            </a:extLst>
          </p:cNvPr>
          <p:cNvSpPr/>
          <p:nvPr/>
        </p:nvSpPr>
        <p:spPr>
          <a:xfrm flipH="1">
            <a:off x="6528835" y="4068415"/>
            <a:ext cx="2729948" cy="1325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9E316D-AC4A-4283-8951-9CE64F8DFB1D}"/>
              </a:ext>
            </a:extLst>
          </p:cNvPr>
          <p:cNvSpPr/>
          <p:nvPr/>
        </p:nvSpPr>
        <p:spPr>
          <a:xfrm flipH="1">
            <a:off x="7834174" y="4207215"/>
            <a:ext cx="119270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10A111-B6BE-4D01-86A4-27473F3BFB19}"/>
              </a:ext>
            </a:extLst>
          </p:cNvPr>
          <p:cNvSpPr/>
          <p:nvPr/>
        </p:nvSpPr>
        <p:spPr>
          <a:xfrm flipH="1">
            <a:off x="4216332" y="4401988"/>
            <a:ext cx="119270" cy="457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2F8691F-FA81-4B2E-88E7-93C97CB14BEA}"/>
              </a:ext>
            </a:extLst>
          </p:cNvPr>
          <p:cNvCxnSpPr>
            <a:cxnSpLocks/>
          </p:cNvCxnSpPr>
          <p:nvPr/>
        </p:nvCxnSpPr>
        <p:spPr>
          <a:xfrm flipH="1">
            <a:off x="3838646" y="4640876"/>
            <a:ext cx="4532243" cy="2749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E829900-CEAD-4612-9A84-BF0E286DF319}"/>
              </a:ext>
            </a:extLst>
          </p:cNvPr>
          <p:cNvCxnSpPr>
            <a:cxnSpLocks/>
          </p:cNvCxnSpPr>
          <p:nvPr/>
        </p:nvCxnSpPr>
        <p:spPr>
          <a:xfrm>
            <a:off x="5882544" y="2504661"/>
            <a:ext cx="301736" cy="27759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315B580F-51CE-418E-9D9D-1D5889491923}"/>
              </a:ext>
            </a:extLst>
          </p:cNvPr>
          <p:cNvSpPr/>
          <p:nvPr/>
        </p:nvSpPr>
        <p:spPr>
          <a:xfrm flipH="1">
            <a:off x="5959491" y="4609401"/>
            <a:ext cx="337930" cy="3379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A0615AA-2A90-43BC-BD1B-5C589091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F8EC891-BC5F-4B93-83A2-11FE42090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3613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D234AD1-29D4-4E46-BDDF-3C7FE5FE7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77963" y="1930686"/>
            <a:ext cx="891382" cy="163427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You </a:t>
            </a:r>
            <a:r>
              <a:rPr lang="fr-FR" dirty="0" err="1"/>
              <a:t>need</a:t>
            </a:r>
            <a:r>
              <a:rPr lang="fr-FR" dirty="0"/>
              <a:t> a </a:t>
            </a:r>
            <a:r>
              <a:rPr lang="fr-FR" dirty="0" err="1"/>
              <a:t>wrapper</a:t>
            </a:r>
            <a:r>
              <a:rPr lang="fr-FR" dirty="0"/>
              <a:t> </a:t>
            </a:r>
            <a:r>
              <a:rPr lang="fr-FR" dirty="0" err="1"/>
              <a:t>library</a:t>
            </a:r>
            <a:endParaRPr lang="fr-FR" b="1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23A7706D-F243-46C4-AEAA-D4C4C372FF6B}"/>
              </a:ext>
            </a:extLst>
          </p:cNvPr>
          <p:cNvSpPr txBox="1"/>
          <p:nvPr/>
        </p:nvSpPr>
        <p:spPr>
          <a:xfrm>
            <a:off x="3774523" y="1449821"/>
            <a:ext cx="102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/>
              <a:t>Costs</a:t>
            </a:r>
            <a:endParaRPr lang="fr-FR" sz="28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F74E002-1262-4E74-BC3B-04C22CF99741}"/>
              </a:ext>
            </a:extLst>
          </p:cNvPr>
          <p:cNvSpPr txBox="1"/>
          <p:nvPr/>
        </p:nvSpPr>
        <p:spPr>
          <a:xfrm>
            <a:off x="7412364" y="1449821"/>
            <a:ext cx="1048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Gains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38D569AD-7AC4-4A95-ADF6-DA02575E4F5B}"/>
              </a:ext>
            </a:extLst>
          </p:cNvPr>
          <p:cNvGrpSpPr/>
          <p:nvPr/>
        </p:nvGrpSpPr>
        <p:grpSpPr>
          <a:xfrm>
            <a:off x="2910993" y="2504661"/>
            <a:ext cx="6347791" cy="5221375"/>
            <a:chOff x="1386992" y="2504660"/>
            <a:chExt cx="6347791" cy="5221375"/>
          </a:xfrm>
        </p:grpSpPr>
        <p:sp>
          <p:nvSpPr>
            <p:cNvPr id="20" name="Arc partiel 19">
              <a:extLst>
                <a:ext uri="{FF2B5EF4-FFF2-40B4-BE49-F238E27FC236}">
                  <a16:creationId xmlns:a16="http://schemas.microsoft.com/office/drawing/2014/main" id="{66FA38E2-B00D-4C1C-9733-4CF467A05782}"/>
                </a:ext>
              </a:extLst>
            </p:cNvPr>
            <p:cNvSpPr/>
            <p:nvPr/>
          </p:nvSpPr>
          <p:spPr>
            <a:xfrm rot="5400000">
              <a:off x="2597785" y="3866092"/>
              <a:ext cx="3859943" cy="3859943"/>
            </a:xfrm>
            <a:prstGeom prst="pie">
              <a:avLst>
                <a:gd name="adj1" fmla="val 5356303"/>
                <a:gd name="adj2" fmla="val 16200000"/>
              </a:avLst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C14701A1-9EE9-4BB5-93CD-850CAC271277}"/>
                </a:ext>
              </a:extLst>
            </p:cNvPr>
            <p:cNvSpPr/>
            <p:nvPr/>
          </p:nvSpPr>
          <p:spPr>
            <a:xfrm>
              <a:off x="5314122" y="3799362"/>
              <a:ext cx="2093844" cy="4572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Strict types</a:t>
              </a:r>
            </a:p>
          </p:txBody>
        </p:sp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1A23949C-864C-4371-8DB3-15B534BC4598}"/>
                </a:ext>
              </a:extLst>
            </p:cNvPr>
            <p:cNvSpPr/>
            <p:nvPr/>
          </p:nvSpPr>
          <p:spPr>
            <a:xfrm>
              <a:off x="5446644" y="3310689"/>
              <a:ext cx="1828800" cy="4572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Self-</a:t>
              </a:r>
              <a:r>
                <a:rPr lang="fr-FR" dirty="0" err="1"/>
                <a:t>described</a:t>
              </a:r>
              <a:endParaRPr lang="fr-FR" dirty="0"/>
            </a:p>
          </p:txBody>
        </p:sp>
        <p:sp>
          <p:nvSpPr>
            <p:cNvPr id="26" name="Rectangle : coins arrondis 25">
              <a:extLst>
                <a:ext uri="{FF2B5EF4-FFF2-40B4-BE49-F238E27FC236}">
                  <a16:creationId xmlns:a16="http://schemas.microsoft.com/office/drawing/2014/main" id="{B5EEC27C-8B11-4C0D-B995-5ECF755C9F31}"/>
                </a:ext>
              </a:extLst>
            </p:cNvPr>
            <p:cNvSpPr/>
            <p:nvPr/>
          </p:nvSpPr>
          <p:spPr>
            <a:xfrm>
              <a:off x="5652052" y="2826813"/>
              <a:ext cx="1417984" cy="4572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Client </a:t>
              </a:r>
              <a:r>
                <a:rPr lang="fr-FR" dirty="0" err="1"/>
                <a:t>driven</a:t>
              </a:r>
              <a:endParaRPr lang="fr-FR" dirty="0"/>
            </a:p>
          </p:txBody>
        </p:sp>
        <p:sp>
          <p:nvSpPr>
            <p:cNvPr id="27" name="Rectangle : coins arrondis 26">
              <a:extLst>
                <a:ext uri="{FF2B5EF4-FFF2-40B4-BE49-F238E27FC236}">
                  <a16:creationId xmlns:a16="http://schemas.microsoft.com/office/drawing/2014/main" id="{45A09CB0-FE4B-4221-B2A0-32A5D3A6BC02}"/>
                </a:ext>
              </a:extLst>
            </p:cNvPr>
            <p:cNvSpPr/>
            <p:nvPr/>
          </p:nvSpPr>
          <p:spPr>
            <a:xfrm>
              <a:off x="2095061" y="3425199"/>
              <a:ext cx="1343878" cy="61654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Work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CBE490B-AD42-491A-9353-58E7AC65DBA1}"/>
                </a:ext>
              </a:extLst>
            </p:cNvPr>
            <p:cNvSpPr/>
            <p:nvPr/>
          </p:nvSpPr>
          <p:spPr>
            <a:xfrm>
              <a:off x="5004835" y="4269814"/>
              <a:ext cx="2729948" cy="13252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17A3DC-24F5-4B38-B30F-7FA8171B4E72}"/>
                </a:ext>
              </a:extLst>
            </p:cNvPr>
            <p:cNvSpPr/>
            <p:nvPr/>
          </p:nvSpPr>
          <p:spPr>
            <a:xfrm>
              <a:off x="1386992" y="4068415"/>
              <a:ext cx="2729948" cy="13252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99E316D-AC4A-4283-8951-9CE64F8DFB1D}"/>
                </a:ext>
              </a:extLst>
            </p:cNvPr>
            <p:cNvSpPr/>
            <p:nvPr/>
          </p:nvSpPr>
          <p:spPr>
            <a:xfrm>
              <a:off x="2692331" y="4207215"/>
              <a:ext cx="119270" cy="4572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110A111-B6BE-4D01-86A4-27473F3BFB19}"/>
                </a:ext>
              </a:extLst>
            </p:cNvPr>
            <p:cNvSpPr/>
            <p:nvPr/>
          </p:nvSpPr>
          <p:spPr>
            <a:xfrm>
              <a:off x="6310174" y="4401988"/>
              <a:ext cx="119270" cy="4572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2" name="Connecteur droit 11">
              <a:extLst>
                <a:ext uri="{FF2B5EF4-FFF2-40B4-BE49-F238E27FC236}">
                  <a16:creationId xmlns:a16="http://schemas.microsoft.com/office/drawing/2014/main" id="{12F8691F-FA81-4B2E-88E7-93C97CB14BEA}"/>
                </a:ext>
              </a:extLst>
            </p:cNvPr>
            <p:cNvCxnSpPr>
              <a:cxnSpLocks/>
            </p:cNvCxnSpPr>
            <p:nvPr/>
          </p:nvCxnSpPr>
          <p:spPr>
            <a:xfrm>
              <a:off x="2274887" y="4640875"/>
              <a:ext cx="4532244" cy="2749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5E829900-CEAD-4612-9A84-BF0E286DF3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1496" y="2504660"/>
              <a:ext cx="301736" cy="277598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315B580F-51CE-418E-9D9D-1D5889491923}"/>
                </a:ext>
              </a:extLst>
            </p:cNvPr>
            <p:cNvSpPr/>
            <p:nvPr/>
          </p:nvSpPr>
          <p:spPr>
            <a:xfrm>
              <a:off x="4348355" y="4609401"/>
              <a:ext cx="337930" cy="33793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7E5639A1-6D2D-4901-A29A-34FCF2DEE41C}"/>
              </a:ext>
            </a:extLst>
          </p:cNvPr>
          <p:cNvSpPr txBox="1"/>
          <p:nvPr/>
        </p:nvSpPr>
        <p:spPr>
          <a:xfrm>
            <a:off x="3697631" y="2211580"/>
            <a:ext cx="848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err="1"/>
              <a:t>GraphQL</a:t>
            </a:r>
            <a:br>
              <a:rPr lang="fr-FR" sz="1400" dirty="0"/>
            </a:br>
            <a:r>
              <a:rPr lang="fr-FR" sz="1400" dirty="0" err="1"/>
              <a:t>library</a:t>
            </a:r>
            <a:endParaRPr lang="fr-FR" sz="14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73CCB0E-08DB-474D-BCD1-4663499F9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67E978-5367-42A0-B956-385780D8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418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</a:t>
            </a:r>
            <a:endParaRPr lang="en-US" b="1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09B165A-133D-46D5-ABC2-3206D5C30FF7}"/>
              </a:ext>
            </a:extLst>
          </p:cNvPr>
          <p:cNvCxnSpPr>
            <a:cxnSpLocks/>
          </p:cNvCxnSpPr>
          <p:nvPr/>
        </p:nvCxnSpPr>
        <p:spPr>
          <a:xfrm>
            <a:off x="6089374" y="1265583"/>
            <a:ext cx="0" cy="49430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CFF2CB8-B9E2-48BF-A48E-E7B6C90DA4A0}"/>
              </a:ext>
            </a:extLst>
          </p:cNvPr>
          <p:cNvSpPr/>
          <p:nvPr/>
        </p:nvSpPr>
        <p:spPr>
          <a:xfrm>
            <a:off x="2690192" y="1926261"/>
            <a:ext cx="2325757" cy="5433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Schema</a:t>
            </a:r>
            <a:r>
              <a:rPr lang="fr-FR" dirty="0"/>
              <a:t>-first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CB7DA486-EE64-48AD-AC37-18277E3EB58A}"/>
              </a:ext>
            </a:extLst>
          </p:cNvPr>
          <p:cNvSpPr/>
          <p:nvPr/>
        </p:nvSpPr>
        <p:spPr>
          <a:xfrm>
            <a:off x="7176055" y="1926261"/>
            <a:ext cx="2325757" cy="5433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Code-first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FFBE7F7-6156-422A-ADCF-EED1B500D7A7}"/>
              </a:ext>
            </a:extLst>
          </p:cNvPr>
          <p:cNvSpPr txBox="1"/>
          <p:nvPr/>
        </p:nvSpPr>
        <p:spPr>
          <a:xfrm>
            <a:off x="2087219" y="3086578"/>
            <a:ext cx="3689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Design the </a:t>
            </a:r>
            <a:r>
              <a:rPr lang="fr-FR" dirty="0" err="1"/>
              <a:t>GraphQL</a:t>
            </a:r>
            <a:r>
              <a:rPr lang="fr-FR" dirty="0"/>
              <a:t> </a:t>
            </a:r>
            <a:r>
              <a:rPr lang="fr-FR" dirty="0" err="1"/>
              <a:t>schema</a:t>
            </a:r>
            <a:r>
              <a:rPr lang="fr-FR" dirty="0"/>
              <a:t>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Find</a:t>
            </a:r>
            <a:r>
              <a:rPr lang="fr-FR" dirty="0"/>
              <a:t> a </a:t>
            </a:r>
            <a:r>
              <a:rPr lang="fr-FR" dirty="0" err="1"/>
              <a:t>way</a:t>
            </a:r>
            <a:r>
              <a:rPr lang="fr-FR" dirty="0"/>
              <a:t> to </a:t>
            </a:r>
            <a:r>
              <a:rPr lang="fr-FR" dirty="0" err="1"/>
              <a:t>link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to </a:t>
            </a:r>
            <a:r>
              <a:rPr lang="fr-FR" dirty="0" err="1"/>
              <a:t>your</a:t>
            </a:r>
            <a:r>
              <a:rPr lang="fr-FR" dirty="0"/>
              <a:t> code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ACF051D-0D3E-4F96-97C6-F170A62EE26B}"/>
              </a:ext>
            </a:extLst>
          </p:cNvPr>
          <p:cNvSpPr txBox="1"/>
          <p:nvPr/>
        </p:nvSpPr>
        <p:spPr>
          <a:xfrm>
            <a:off x="6453809" y="3086578"/>
            <a:ext cx="3982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Design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domain</a:t>
            </a:r>
            <a:r>
              <a:rPr lang="fr-FR" dirty="0"/>
              <a:t>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Generate</a:t>
            </a:r>
            <a:r>
              <a:rPr lang="fr-FR" dirty="0"/>
              <a:t> the </a:t>
            </a:r>
            <a:r>
              <a:rPr lang="fr-FR" dirty="0" err="1"/>
              <a:t>schema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code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5245DC-ED89-47B3-87D8-C9526EF6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FBBB23-47E3-4106-ACC3-5331BF43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4005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</a:t>
            </a:r>
            <a:endParaRPr lang="en-US" b="1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09B165A-133D-46D5-ABC2-3206D5C30FF7}"/>
              </a:ext>
            </a:extLst>
          </p:cNvPr>
          <p:cNvCxnSpPr>
            <a:cxnSpLocks/>
          </p:cNvCxnSpPr>
          <p:nvPr/>
        </p:nvCxnSpPr>
        <p:spPr>
          <a:xfrm>
            <a:off x="6089374" y="1265583"/>
            <a:ext cx="0" cy="494306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94BB629A-44AC-4041-A2F0-0666A0FA4F09}"/>
              </a:ext>
            </a:extLst>
          </p:cNvPr>
          <p:cNvSpPr txBox="1"/>
          <p:nvPr/>
        </p:nvSpPr>
        <p:spPr>
          <a:xfrm>
            <a:off x="2139015" y="2922285"/>
            <a:ext cx="2983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Overblog</a:t>
            </a:r>
            <a:r>
              <a:rPr lang="en-US" dirty="0"/>
              <a:t> </a:t>
            </a:r>
            <a:r>
              <a:rPr lang="en-US" dirty="0" err="1"/>
              <a:t>GraphQL</a:t>
            </a:r>
            <a:r>
              <a:rPr lang="en-US" dirty="0"/>
              <a:t> Bundle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Lighthouse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Railt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738F0C6-165F-4920-978B-90FB59436E6E}"/>
              </a:ext>
            </a:extLst>
          </p:cNvPr>
          <p:cNvSpPr txBox="1"/>
          <p:nvPr/>
        </p:nvSpPr>
        <p:spPr>
          <a:xfrm>
            <a:off x="6644754" y="2922285"/>
            <a:ext cx="1983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getpop</a:t>
            </a:r>
            <a:r>
              <a:rPr lang="en-US" dirty="0"/>
              <a:t>/</a:t>
            </a:r>
            <a:r>
              <a:rPr lang="en-US" dirty="0" err="1"/>
              <a:t>graphql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GraphQLite</a:t>
            </a:r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D55CDA-B2DC-4718-85EA-52D672687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2A49C4-1B7C-4649-9B83-410E4B7AC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46</a:t>
            </a:fld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03D80859-9791-45EE-85C4-9FC9A2392B51}"/>
              </a:ext>
            </a:extLst>
          </p:cNvPr>
          <p:cNvSpPr/>
          <p:nvPr/>
        </p:nvSpPr>
        <p:spPr>
          <a:xfrm>
            <a:off x="2690192" y="1921498"/>
            <a:ext cx="2325757" cy="5433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Schema</a:t>
            </a:r>
            <a:r>
              <a:rPr lang="fr-FR" dirty="0"/>
              <a:t>-first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598936A-C52C-4743-BCC5-29B956E325FF}"/>
              </a:ext>
            </a:extLst>
          </p:cNvPr>
          <p:cNvSpPr/>
          <p:nvPr/>
        </p:nvSpPr>
        <p:spPr>
          <a:xfrm>
            <a:off x="7176055" y="1921498"/>
            <a:ext cx="2325757" cy="5433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Code-first</a:t>
            </a:r>
          </a:p>
        </p:txBody>
      </p:sp>
    </p:spTree>
    <p:extLst>
      <p:ext uri="{BB962C8B-B14F-4D97-AF65-F5344CB8AC3E}">
        <p14:creationId xmlns:p14="http://schemas.microsoft.com/office/powerpoint/2010/main" val="3538464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Schema-first: Lighthouse (Laravel)</a:t>
            </a:r>
            <a:endParaRPr lang="en-US" b="1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105109-18A6-4427-873E-F8165BB3E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955" y="1638354"/>
            <a:ext cx="4172016" cy="438896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45FC50B-3733-407F-94A9-639339745CE8}"/>
              </a:ext>
            </a:extLst>
          </p:cNvPr>
          <p:cNvSpPr txBox="1"/>
          <p:nvPr/>
        </p:nvSpPr>
        <p:spPr>
          <a:xfrm>
            <a:off x="6219759" y="1638353"/>
            <a:ext cx="45276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the </a:t>
            </a:r>
            <a:r>
              <a:rPr lang="en-US" dirty="0" err="1"/>
              <a:t>GraphQL</a:t>
            </a:r>
            <a:r>
              <a:rPr lang="en-US" dirty="0"/>
              <a:t> schema first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Annotate the schema with “directives”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directives are binding the schema to Eloquent directly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tied to Eloquent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support for subscriptions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86E1D9-4CA3-44EF-8780-34743C515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4B6932E-69D9-4EE1-8818-8654CBDA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121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Code-first: API Platform (</a:t>
            </a:r>
            <a:r>
              <a:rPr lang="en-US" dirty="0" err="1"/>
              <a:t>Symfony</a:t>
            </a:r>
            <a:r>
              <a:rPr lang="en-US" dirty="0"/>
              <a:t>)</a:t>
            </a:r>
            <a:endParaRPr lang="en-US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45FC50B-3733-407F-94A9-639339745CE8}"/>
              </a:ext>
            </a:extLst>
          </p:cNvPr>
          <p:cNvSpPr txBox="1"/>
          <p:nvPr/>
        </p:nvSpPr>
        <p:spPr>
          <a:xfrm>
            <a:off x="6219759" y="1638353"/>
            <a:ext cx="45276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Annotate your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GraphQL</a:t>
            </a:r>
            <a:r>
              <a:rPr lang="en-US" dirty="0"/>
              <a:t> schema is generated from the annotations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“REST” philosophy at the core of API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Notes: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 if you want both a REST and a </a:t>
            </a:r>
            <a:r>
              <a:rPr lang="en-US" dirty="0" err="1"/>
              <a:t>GraphQL</a:t>
            </a:r>
            <a:r>
              <a:rPr lang="en-US" dirty="0"/>
              <a:t> API (you code it only once)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Harder if you want fine grained control on the </a:t>
            </a:r>
            <a:r>
              <a:rPr lang="en-US" dirty="0" err="1"/>
              <a:t>GraphQL</a:t>
            </a:r>
            <a:r>
              <a:rPr lang="en-US" dirty="0"/>
              <a:t>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for subscriptions is coming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51D302-A85A-485F-98BA-4D80850AD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3110"/>
            <a:ext cx="4288177" cy="4097592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86754DB-C421-46C9-A09D-F6AAF1A32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D0D7C1-08A7-46B9-998C-49D56C235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287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</a:t>
            </a:r>
            <a:r>
              <a:rPr lang="en-US" dirty="0" err="1"/>
              <a:t>GraphQL</a:t>
            </a:r>
            <a:r>
              <a:rPr lang="en-US" dirty="0"/>
              <a:t> library</a:t>
            </a:r>
            <a:br>
              <a:rPr lang="en-US" dirty="0"/>
            </a:br>
            <a:r>
              <a:rPr lang="en-US" sz="2800" dirty="0"/>
              <a:t>(disclaimer: probably biased view)</a:t>
            </a:r>
            <a:endParaRPr lang="en-US" b="1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5245DC-ED89-47B3-87D8-C9526EF6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FBBB23-47E3-4106-ACC3-5331BF43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49</a:t>
            </a:fld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275687F-F144-435D-8812-AD75F624757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824538" y="1843088"/>
            <a:ext cx="0" cy="564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Losange 12">
            <a:extLst>
              <a:ext uri="{FF2B5EF4-FFF2-40B4-BE49-F238E27FC236}">
                <a16:creationId xmlns:a16="http://schemas.microsoft.com/office/drawing/2014/main" id="{F76CC56E-A8BD-4CD9-8280-E49A4F44667B}"/>
              </a:ext>
            </a:extLst>
          </p:cNvPr>
          <p:cNvSpPr/>
          <p:nvPr/>
        </p:nvSpPr>
        <p:spPr>
          <a:xfrm>
            <a:off x="4529142" y="2407447"/>
            <a:ext cx="2590792" cy="2590792"/>
          </a:xfrm>
          <a:prstGeom prst="diamond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dirty="0"/>
              <a:t>Are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developing</a:t>
            </a:r>
            <a:r>
              <a:rPr lang="fr-FR" dirty="0"/>
              <a:t> an app or a </a:t>
            </a:r>
            <a:r>
              <a:rPr lang="fr-FR" dirty="0" err="1"/>
              <a:t>tool</a:t>
            </a:r>
            <a:r>
              <a:rPr lang="fr-FR" dirty="0"/>
              <a:t>?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56DBB3E-2B7C-4FA7-8EAE-CAAD2D987532}"/>
              </a:ext>
            </a:extLst>
          </p:cNvPr>
          <p:cNvSpPr txBox="1"/>
          <p:nvPr/>
        </p:nvSpPr>
        <p:spPr>
          <a:xfrm>
            <a:off x="4657295" y="5157788"/>
            <a:ext cx="2334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Are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static</a:t>
            </a:r>
            <a:br>
              <a:rPr lang="fr-FR" dirty="0"/>
            </a:br>
            <a:r>
              <a:rPr lang="fr-FR" dirty="0"/>
              <a:t>or </a:t>
            </a:r>
            <a:r>
              <a:rPr lang="fr-FR" dirty="0" err="1"/>
              <a:t>dynamic</a:t>
            </a:r>
            <a:r>
              <a:rPr lang="fr-FR" dirty="0"/>
              <a:t>?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717DAF2-A9B1-4147-9DA0-551D1B4880D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57525" y="3702843"/>
            <a:ext cx="14716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AA5D202-B14C-4854-9BF2-E38C04527F1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119934" y="3702843"/>
            <a:ext cx="12192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26275461-31EE-4B22-B22B-EEC9330AF435}"/>
              </a:ext>
            </a:extLst>
          </p:cNvPr>
          <p:cNvSpPr txBox="1"/>
          <p:nvPr/>
        </p:nvSpPr>
        <p:spPr>
          <a:xfrm>
            <a:off x="3221038" y="3333511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/>
              <a:t>dynamic</a:t>
            </a:r>
            <a:endParaRPr lang="fr-FR" i="1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4C09418-7E9A-4363-B990-2BDC396B2C3C}"/>
              </a:ext>
            </a:extLst>
          </p:cNvPr>
          <p:cNvSpPr txBox="1"/>
          <p:nvPr/>
        </p:nvSpPr>
        <p:spPr>
          <a:xfrm>
            <a:off x="7421031" y="3333511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/>
              <a:t>static</a:t>
            </a:r>
            <a:endParaRPr lang="fr-FR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226D94-6ED2-4167-9C25-8A787E553F14}"/>
              </a:ext>
            </a:extLst>
          </p:cNvPr>
          <p:cNvSpPr/>
          <p:nvPr/>
        </p:nvSpPr>
        <p:spPr>
          <a:xfrm>
            <a:off x="738188" y="3376613"/>
            <a:ext cx="2319337" cy="7667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Webonyx</a:t>
            </a:r>
            <a:br>
              <a:rPr lang="fr-FR" dirty="0"/>
            </a:br>
            <a:r>
              <a:rPr lang="fr-FR" dirty="0" err="1"/>
              <a:t>Railt</a:t>
            </a:r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471D25-7C24-45B9-B5C8-6ED5F31589A9}"/>
              </a:ext>
            </a:extLst>
          </p:cNvPr>
          <p:cNvSpPr/>
          <p:nvPr/>
        </p:nvSpPr>
        <p:spPr>
          <a:xfrm>
            <a:off x="8339138" y="2619380"/>
            <a:ext cx="2814637" cy="228122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Overblog</a:t>
            </a:r>
            <a:r>
              <a:rPr lang="en-US" dirty="0"/>
              <a:t> </a:t>
            </a:r>
            <a:r>
              <a:rPr lang="en-US" dirty="0" err="1"/>
              <a:t>GraphQL</a:t>
            </a:r>
            <a:r>
              <a:rPr lang="en-US" dirty="0"/>
              <a:t> Bundle</a:t>
            </a:r>
          </a:p>
          <a:p>
            <a:r>
              <a:rPr lang="en-US" dirty="0"/>
              <a:t>Lighthouse</a:t>
            </a:r>
          </a:p>
          <a:p>
            <a:r>
              <a:rPr lang="en-US" dirty="0" err="1"/>
              <a:t>Railt</a:t>
            </a:r>
            <a:endParaRPr lang="en-US" dirty="0"/>
          </a:p>
          <a:p>
            <a:r>
              <a:rPr lang="en-US" dirty="0" err="1"/>
              <a:t>getpop</a:t>
            </a:r>
            <a:r>
              <a:rPr lang="en-US" dirty="0"/>
              <a:t>/</a:t>
            </a:r>
            <a:r>
              <a:rPr lang="en-US" dirty="0" err="1"/>
              <a:t>graphql</a:t>
            </a:r>
            <a:endParaRPr lang="en-US" dirty="0"/>
          </a:p>
          <a:p>
            <a:r>
              <a:rPr lang="en-US" dirty="0"/>
              <a:t>API Platform</a:t>
            </a:r>
          </a:p>
          <a:p>
            <a:r>
              <a:rPr lang="en-US" dirty="0" err="1"/>
              <a:t>GraphQLite</a:t>
            </a:r>
            <a:endParaRPr lang="en-US" dirty="0"/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306E5DE5-747E-49BC-A73C-6DE4413F07E4}"/>
              </a:ext>
            </a:extLst>
          </p:cNvPr>
          <p:cNvCxnSpPr>
            <a:cxnSpLocks/>
          </p:cNvCxnSpPr>
          <p:nvPr/>
        </p:nvCxnSpPr>
        <p:spPr>
          <a:xfrm>
            <a:off x="9767888" y="4900608"/>
            <a:ext cx="0" cy="564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860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Setting up the test </a:t>
            </a:r>
            <a:r>
              <a:rPr lang="fr-FR" dirty="0" err="1"/>
              <a:t>project</a:t>
            </a:r>
            <a:endParaRPr lang="en-GB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7"/>
            <a:ext cx="76796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Download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b="1" u="sng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Or copy the </a:t>
            </a:r>
            <a:r>
              <a:rPr lang="fr-FR" sz="2800" dirty="0" err="1"/>
              <a:t>project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a USB key (</a:t>
            </a:r>
            <a:r>
              <a:rPr lang="fr-FR" sz="2800" dirty="0" err="1"/>
              <a:t>better</a:t>
            </a:r>
            <a:r>
              <a:rPr lang="fr-FR" sz="2800" dirty="0"/>
              <a:t>!)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8AB8D3-086B-4D63-A2BF-3B2BB57BDD85}"/>
              </a:ext>
            </a:extLst>
          </p:cNvPr>
          <p:cNvSpPr/>
          <p:nvPr/>
        </p:nvSpPr>
        <p:spPr>
          <a:xfrm>
            <a:off x="2940191" y="2542776"/>
            <a:ext cx="5908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600" b="1" dirty="0"/>
              <a:t>http://bit.ly/phpuk-graphqlite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B7F28F-722C-4652-9C50-5480814D7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89324B-75ED-4222-A15D-48D57777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4270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</a:t>
            </a:r>
            <a:r>
              <a:rPr lang="en-US" dirty="0" err="1"/>
              <a:t>GraphQL</a:t>
            </a:r>
            <a:r>
              <a:rPr lang="en-US" dirty="0"/>
              <a:t> library</a:t>
            </a:r>
            <a:br>
              <a:rPr lang="en-US" dirty="0"/>
            </a:br>
            <a:r>
              <a:rPr lang="en-US" sz="2800" dirty="0"/>
              <a:t>(disclaimer: probably biased view)</a:t>
            </a:r>
            <a:endParaRPr lang="en-US" b="1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5245DC-ED89-47B3-87D8-C9526EF6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FBBB23-47E3-4106-ACC3-5331BF43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50</a:t>
            </a:fld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275687F-F144-435D-8812-AD75F624757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824538" y="1843088"/>
            <a:ext cx="0" cy="564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Losange 12">
            <a:extLst>
              <a:ext uri="{FF2B5EF4-FFF2-40B4-BE49-F238E27FC236}">
                <a16:creationId xmlns:a16="http://schemas.microsoft.com/office/drawing/2014/main" id="{F76CC56E-A8BD-4CD9-8280-E49A4F44667B}"/>
              </a:ext>
            </a:extLst>
          </p:cNvPr>
          <p:cNvSpPr/>
          <p:nvPr/>
        </p:nvSpPr>
        <p:spPr>
          <a:xfrm>
            <a:off x="4529142" y="2407447"/>
            <a:ext cx="2590792" cy="2590792"/>
          </a:xfrm>
          <a:prstGeom prst="diamond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dirty="0"/>
              <a:t>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</a:t>
            </a:r>
            <a:r>
              <a:rPr lang="fr-FR" dirty="0" err="1"/>
              <a:t>subscriptions</a:t>
            </a:r>
            <a:r>
              <a:rPr lang="fr-FR" dirty="0"/>
              <a:t>?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717DAF2-A9B1-4147-9DA0-551D1B4880D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57525" y="3702843"/>
            <a:ext cx="14716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AA5D202-B14C-4854-9BF2-E38C04527F1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119934" y="3702843"/>
            <a:ext cx="12192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26275461-31EE-4B22-B22B-EEC9330AF435}"/>
              </a:ext>
            </a:extLst>
          </p:cNvPr>
          <p:cNvSpPr txBox="1"/>
          <p:nvPr/>
        </p:nvSpPr>
        <p:spPr>
          <a:xfrm>
            <a:off x="3508777" y="3333511"/>
            <a:ext cx="43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/>
              <a:t>no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4C09418-7E9A-4363-B990-2BDC396B2C3C}"/>
              </a:ext>
            </a:extLst>
          </p:cNvPr>
          <p:cNvSpPr txBox="1"/>
          <p:nvPr/>
        </p:nvSpPr>
        <p:spPr>
          <a:xfrm>
            <a:off x="7525706" y="3333511"/>
            <a:ext cx="50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/>
              <a:t>yes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226D94-6ED2-4167-9C25-8A787E553F14}"/>
              </a:ext>
            </a:extLst>
          </p:cNvPr>
          <p:cNvSpPr/>
          <p:nvPr/>
        </p:nvSpPr>
        <p:spPr>
          <a:xfrm>
            <a:off x="738188" y="3376613"/>
            <a:ext cx="2319337" cy="7667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library</a:t>
            </a:r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471D25-7C24-45B9-B5C8-6ED5F31589A9}"/>
              </a:ext>
            </a:extLst>
          </p:cNvPr>
          <p:cNvSpPr/>
          <p:nvPr/>
        </p:nvSpPr>
        <p:spPr>
          <a:xfrm>
            <a:off x="8339138" y="3152777"/>
            <a:ext cx="2814637" cy="121443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Lighthouse</a:t>
            </a:r>
          </a:p>
          <a:p>
            <a:r>
              <a:rPr lang="en-US" dirty="0"/>
              <a:t>API Platform</a:t>
            </a:r>
            <a:br>
              <a:rPr lang="en-US" dirty="0"/>
            </a:br>
            <a:r>
              <a:rPr lang="en-US" dirty="0" err="1"/>
              <a:t>Webonyx</a:t>
            </a:r>
            <a:endParaRPr lang="en-US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DEBEC94-4DA0-4082-8F46-D894BE1039F4}"/>
              </a:ext>
            </a:extLst>
          </p:cNvPr>
          <p:cNvCxnSpPr>
            <a:cxnSpLocks/>
          </p:cNvCxnSpPr>
          <p:nvPr/>
        </p:nvCxnSpPr>
        <p:spPr>
          <a:xfrm>
            <a:off x="1914526" y="4143375"/>
            <a:ext cx="0" cy="564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9E8251F-2B22-4AC5-BEC1-07A959499387}"/>
              </a:ext>
            </a:extLst>
          </p:cNvPr>
          <p:cNvCxnSpPr>
            <a:cxnSpLocks/>
          </p:cNvCxnSpPr>
          <p:nvPr/>
        </p:nvCxnSpPr>
        <p:spPr>
          <a:xfrm>
            <a:off x="9705976" y="4367211"/>
            <a:ext cx="0" cy="564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7701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</a:t>
            </a:r>
            <a:r>
              <a:rPr lang="en-US" dirty="0" err="1"/>
              <a:t>GraphQL</a:t>
            </a:r>
            <a:r>
              <a:rPr lang="en-US" dirty="0"/>
              <a:t> library</a:t>
            </a:r>
            <a:br>
              <a:rPr lang="en-US" dirty="0"/>
            </a:br>
            <a:r>
              <a:rPr lang="en-US" sz="2800" dirty="0"/>
              <a:t>(disclaimer: probably biased view)</a:t>
            </a:r>
            <a:endParaRPr lang="en-US" b="1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5245DC-ED89-47B3-87D8-C9526EF6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FBBB23-47E3-4106-ACC3-5331BF43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51</a:t>
            </a:fld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275687F-F144-435D-8812-AD75F624757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824538" y="1843088"/>
            <a:ext cx="0" cy="564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Losange 12">
            <a:extLst>
              <a:ext uri="{FF2B5EF4-FFF2-40B4-BE49-F238E27FC236}">
                <a16:creationId xmlns:a16="http://schemas.microsoft.com/office/drawing/2014/main" id="{F76CC56E-A8BD-4CD9-8280-E49A4F44667B}"/>
              </a:ext>
            </a:extLst>
          </p:cNvPr>
          <p:cNvSpPr/>
          <p:nvPr/>
        </p:nvSpPr>
        <p:spPr>
          <a:xfrm>
            <a:off x="4529142" y="2407447"/>
            <a:ext cx="2590792" cy="2590792"/>
          </a:xfrm>
          <a:prstGeom prst="diamond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dirty="0"/>
              <a:t>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Relay / </a:t>
            </a:r>
            <a:r>
              <a:rPr lang="fr-FR" dirty="0" err="1"/>
              <a:t>React</a:t>
            </a:r>
            <a:r>
              <a:rPr lang="fr-FR" dirty="0"/>
              <a:t> compatibility?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717DAF2-A9B1-4147-9DA0-551D1B4880D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57525" y="3702843"/>
            <a:ext cx="14716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AA5D202-B14C-4854-9BF2-E38C04527F1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119934" y="3702843"/>
            <a:ext cx="12192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26275461-31EE-4B22-B22B-EEC9330AF435}"/>
              </a:ext>
            </a:extLst>
          </p:cNvPr>
          <p:cNvSpPr txBox="1"/>
          <p:nvPr/>
        </p:nvSpPr>
        <p:spPr>
          <a:xfrm>
            <a:off x="3508777" y="3333511"/>
            <a:ext cx="43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/>
              <a:t>no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4C09418-7E9A-4363-B990-2BDC396B2C3C}"/>
              </a:ext>
            </a:extLst>
          </p:cNvPr>
          <p:cNvSpPr txBox="1"/>
          <p:nvPr/>
        </p:nvSpPr>
        <p:spPr>
          <a:xfrm>
            <a:off x="7525706" y="3333511"/>
            <a:ext cx="50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/>
              <a:t>yes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226D94-6ED2-4167-9C25-8A787E553F14}"/>
              </a:ext>
            </a:extLst>
          </p:cNvPr>
          <p:cNvSpPr/>
          <p:nvPr/>
        </p:nvSpPr>
        <p:spPr>
          <a:xfrm>
            <a:off x="738188" y="3376613"/>
            <a:ext cx="2319337" cy="766762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library</a:t>
            </a:r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471D25-7C24-45B9-B5C8-6ED5F31589A9}"/>
              </a:ext>
            </a:extLst>
          </p:cNvPr>
          <p:cNvSpPr/>
          <p:nvPr/>
        </p:nvSpPr>
        <p:spPr>
          <a:xfrm>
            <a:off x="8339138" y="3152777"/>
            <a:ext cx="2814637" cy="121443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Lighthouse</a:t>
            </a:r>
          </a:p>
          <a:p>
            <a:r>
              <a:rPr lang="en-US" dirty="0" err="1"/>
              <a:t>Overblog</a:t>
            </a:r>
            <a:r>
              <a:rPr lang="en-US" dirty="0"/>
              <a:t>/</a:t>
            </a:r>
            <a:r>
              <a:rPr lang="en-US" dirty="0" err="1"/>
              <a:t>GraphQL</a:t>
            </a:r>
            <a:r>
              <a:rPr lang="en-US" dirty="0"/>
              <a:t>-bundle</a:t>
            </a:r>
            <a:br>
              <a:rPr lang="en-US" dirty="0"/>
            </a:br>
            <a:r>
              <a:rPr lang="en-US" dirty="0" err="1"/>
              <a:t>Webonyx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5065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</a:t>
            </a:r>
            <a:r>
              <a:rPr lang="en-US" dirty="0" err="1"/>
              <a:t>GraphQL</a:t>
            </a:r>
            <a:r>
              <a:rPr lang="en-US" dirty="0"/>
              <a:t> library</a:t>
            </a:r>
            <a:br>
              <a:rPr lang="en-US" dirty="0"/>
            </a:br>
            <a:r>
              <a:rPr lang="en-US" sz="2800" dirty="0"/>
              <a:t>(disclaimer: probably biased view)</a:t>
            </a:r>
            <a:endParaRPr lang="en-US" b="1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5245DC-ED89-47B3-87D8-C9526EF6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FBBB23-47E3-4106-ACC3-5331BF43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52</a:t>
            </a:fld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275687F-F144-435D-8812-AD75F624757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824538" y="1843088"/>
            <a:ext cx="0" cy="564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Losange 12">
            <a:extLst>
              <a:ext uri="{FF2B5EF4-FFF2-40B4-BE49-F238E27FC236}">
                <a16:creationId xmlns:a16="http://schemas.microsoft.com/office/drawing/2014/main" id="{F76CC56E-A8BD-4CD9-8280-E49A4F44667B}"/>
              </a:ext>
            </a:extLst>
          </p:cNvPr>
          <p:cNvSpPr/>
          <p:nvPr/>
        </p:nvSpPr>
        <p:spPr>
          <a:xfrm>
            <a:off x="4529142" y="2407447"/>
            <a:ext cx="2590792" cy="2590792"/>
          </a:xfrm>
          <a:prstGeom prst="diamond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framework</a:t>
            </a:r>
            <a:r>
              <a:rPr lang="fr-FR" dirty="0"/>
              <a:t> do </a:t>
            </a:r>
            <a:r>
              <a:rPr lang="fr-FR" dirty="0" err="1"/>
              <a:t>you</a:t>
            </a:r>
            <a:r>
              <a:rPr lang="fr-FR" dirty="0"/>
              <a:t> use?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717DAF2-A9B1-4147-9DA0-551D1B4880D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57525" y="3702843"/>
            <a:ext cx="14716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AA5D202-B14C-4854-9BF2-E38C04527F1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119934" y="3702843"/>
            <a:ext cx="12192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26275461-31EE-4B22-B22B-EEC9330AF435}"/>
              </a:ext>
            </a:extLst>
          </p:cNvPr>
          <p:cNvSpPr txBox="1"/>
          <p:nvPr/>
        </p:nvSpPr>
        <p:spPr>
          <a:xfrm>
            <a:off x="3220077" y="3333511"/>
            <a:ext cx="100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/>
              <a:t>Symfony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4C09418-7E9A-4363-B990-2BDC396B2C3C}"/>
              </a:ext>
            </a:extLst>
          </p:cNvPr>
          <p:cNvSpPr txBox="1"/>
          <p:nvPr/>
        </p:nvSpPr>
        <p:spPr>
          <a:xfrm>
            <a:off x="7331552" y="3333511"/>
            <a:ext cx="89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/>
              <a:t>Laravel</a:t>
            </a:r>
            <a:endParaRPr lang="fr-FR" i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226D94-6ED2-4167-9C25-8A787E553F14}"/>
              </a:ext>
            </a:extLst>
          </p:cNvPr>
          <p:cNvSpPr/>
          <p:nvPr/>
        </p:nvSpPr>
        <p:spPr>
          <a:xfrm>
            <a:off x="114300" y="3048000"/>
            <a:ext cx="2943225" cy="142398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API Platform</a:t>
            </a:r>
            <a:br>
              <a:rPr lang="en-US" dirty="0"/>
            </a:br>
            <a:r>
              <a:rPr lang="en-US" dirty="0" err="1"/>
              <a:t>Overblog</a:t>
            </a:r>
            <a:r>
              <a:rPr lang="en-US" dirty="0"/>
              <a:t>/</a:t>
            </a:r>
            <a:r>
              <a:rPr lang="en-US" dirty="0" err="1"/>
              <a:t>GraphQL</a:t>
            </a:r>
            <a:r>
              <a:rPr lang="en-US" dirty="0"/>
              <a:t>-bundle</a:t>
            </a:r>
            <a:br>
              <a:rPr lang="en-US" dirty="0"/>
            </a:br>
            <a:r>
              <a:rPr lang="en-US" dirty="0" err="1"/>
              <a:t>Webonyx</a:t>
            </a:r>
            <a:br>
              <a:rPr lang="en-US" dirty="0"/>
            </a:br>
            <a:r>
              <a:rPr lang="en-US" dirty="0" err="1"/>
              <a:t>GraphQLite</a:t>
            </a:r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471D25-7C24-45B9-B5C8-6ED5F31589A9}"/>
              </a:ext>
            </a:extLst>
          </p:cNvPr>
          <p:cNvSpPr/>
          <p:nvPr/>
        </p:nvSpPr>
        <p:spPr>
          <a:xfrm>
            <a:off x="8339138" y="3152777"/>
            <a:ext cx="2814637" cy="121443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Lighthouse</a:t>
            </a:r>
            <a:br>
              <a:rPr lang="en-US" dirty="0"/>
            </a:br>
            <a:r>
              <a:rPr lang="en-US" dirty="0" err="1"/>
              <a:t>Webonyx</a:t>
            </a:r>
            <a:br>
              <a:rPr lang="en-US" dirty="0"/>
            </a:br>
            <a:r>
              <a:rPr lang="en-US" dirty="0" err="1"/>
              <a:t>GraphQLite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EEFDB4-5493-44CE-80D0-2C2AA65A6C7A}"/>
              </a:ext>
            </a:extLst>
          </p:cNvPr>
          <p:cNvSpPr/>
          <p:nvPr/>
        </p:nvSpPr>
        <p:spPr>
          <a:xfrm>
            <a:off x="4459765" y="5461001"/>
            <a:ext cx="2814637" cy="677861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Webonyx</a:t>
            </a:r>
            <a:br>
              <a:rPr lang="en-US" dirty="0"/>
            </a:br>
            <a:r>
              <a:rPr lang="en-US" dirty="0" err="1"/>
              <a:t>GraphQLite</a:t>
            </a:r>
            <a:endParaRPr lang="en-US" dirty="0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319DFB1F-2BD2-4E39-863C-8256E1B66D32}"/>
              </a:ext>
            </a:extLst>
          </p:cNvPr>
          <p:cNvCxnSpPr>
            <a:cxnSpLocks/>
          </p:cNvCxnSpPr>
          <p:nvPr/>
        </p:nvCxnSpPr>
        <p:spPr>
          <a:xfrm>
            <a:off x="5824538" y="4998239"/>
            <a:ext cx="0" cy="462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5C4FF6CB-EDA2-42A7-8FA1-D5BDC177B1F6}"/>
              </a:ext>
            </a:extLst>
          </p:cNvPr>
          <p:cNvSpPr txBox="1"/>
          <p:nvPr/>
        </p:nvSpPr>
        <p:spPr>
          <a:xfrm>
            <a:off x="5908407" y="4998239"/>
            <a:ext cx="72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/>
              <a:t>Other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743156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</a:t>
            </a:r>
            <a:r>
              <a:rPr lang="en-US" dirty="0" err="1"/>
              <a:t>GraphQL</a:t>
            </a:r>
            <a:r>
              <a:rPr lang="en-US" dirty="0"/>
              <a:t> library</a:t>
            </a:r>
            <a:br>
              <a:rPr lang="en-US" dirty="0"/>
            </a:br>
            <a:r>
              <a:rPr lang="en-US" sz="2800" dirty="0"/>
              <a:t>(disclaimer: probably biased view)</a:t>
            </a:r>
            <a:endParaRPr lang="en-US" b="1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95245DC-ED89-47B3-87D8-C9526EF6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FBBB23-47E3-4106-ACC3-5331BF43A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53</a:t>
            </a:fld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275687F-F144-435D-8812-AD75F624757C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824538" y="1843088"/>
            <a:ext cx="0" cy="564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Losange 12">
            <a:extLst>
              <a:ext uri="{FF2B5EF4-FFF2-40B4-BE49-F238E27FC236}">
                <a16:creationId xmlns:a16="http://schemas.microsoft.com/office/drawing/2014/main" id="{F76CC56E-A8BD-4CD9-8280-E49A4F44667B}"/>
              </a:ext>
            </a:extLst>
          </p:cNvPr>
          <p:cNvSpPr/>
          <p:nvPr/>
        </p:nvSpPr>
        <p:spPr>
          <a:xfrm>
            <a:off x="4529142" y="2407447"/>
            <a:ext cx="2590792" cy="2590792"/>
          </a:xfrm>
          <a:prstGeom prst="diamond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dirty="0"/>
              <a:t>Do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prefer</a:t>
            </a:r>
            <a:r>
              <a:rPr lang="fr-FR" dirty="0"/>
              <a:t> </a:t>
            </a:r>
            <a:r>
              <a:rPr lang="fr-FR" dirty="0" err="1"/>
              <a:t>schema</a:t>
            </a:r>
            <a:r>
              <a:rPr lang="fr-FR" dirty="0"/>
              <a:t> first or code first?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717DAF2-A9B1-4147-9DA0-551D1B4880D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3057525" y="3702843"/>
            <a:ext cx="147161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4AA5D202-B14C-4854-9BF2-E38C04527F10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119934" y="3702843"/>
            <a:ext cx="12192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26275461-31EE-4B22-B22B-EEC9330AF435}"/>
              </a:ext>
            </a:extLst>
          </p:cNvPr>
          <p:cNvSpPr txBox="1"/>
          <p:nvPr/>
        </p:nvSpPr>
        <p:spPr>
          <a:xfrm>
            <a:off x="3234088" y="3105834"/>
            <a:ext cx="980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 err="1"/>
              <a:t>Schema</a:t>
            </a:r>
            <a:br>
              <a:rPr lang="fr-FR" i="1" dirty="0"/>
            </a:br>
            <a:r>
              <a:rPr lang="fr-FR" i="1" dirty="0"/>
              <a:t>first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4C09418-7E9A-4363-B990-2BDC396B2C3C}"/>
              </a:ext>
            </a:extLst>
          </p:cNvPr>
          <p:cNvSpPr txBox="1"/>
          <p:nvPr/>
        </p:nvSpPr>
        <p:spPr>
          <a:xfrm>
            <a:off x="7437864" y="3105833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/>
              <a:t>Code</a:t>
            </a:r>
            <a:br>
              <a:rPr lang="fr-FR" i="1" dirty="0"/>
            </a:br>
            <a:r>
              <a:rPr lang="fr-FR" i="1" dirty="0"/>
              <a:t>first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226D94-6ED2-4167-9C25-8A787E553F14}"/>
              </a:ext>
            </a:extLst>
          </p:cNvPr>
          <p:cNvSpPr/>
          <p:nvPr/>
        </p:nvSpPr>
        <p:spPr>
          <a:xfrm>
            <a:off x="114300" y="3048000"/>
            <a:ext cx="2943225" cy="142398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Overblog</a:t>
            </a:r>
            <a:r>
              <a:rPr lang="en-US" dirty="0"/>
              <a:t> </a:t>
            </a:r>
            <a:r>
              <a:rPr lang="en-US" dirty="0" err="1"/>
              <a:t>GraphQL</a:t>
            </a:r>
            <a:r>
              <a:rPr lang="en-US" dirty="0"/>
              <a:t> Bundle</a:t>
            </a:r>
          </a:p>
          <a:p>
            <a:r>
              <a:rPr lang="en-US" dirty="0"/>
              <a:t>Lighthouse</a:t>
            </a:r>
          </a:p>
          <a:p>
            <a:r>
              <a:rPr lang="en-US" dirty="0" err="1"/>
              <a:t>Railt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471D25-7C24-45B9-B5C8-6ED5F31589A9}"/>
              </a:ext>
            </a:extLst>
          </p:cNvPr>
          <p:cNvSpPr/>
          <p:nvPr/>
        </p:nvSpPr>
        <p:spPr>
          <a:xfrm>
            <a:off x="8339138" y="3152777"/>
            <a:ext cx="2814637" cy="121443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API Platform</a:t>
            </a:r>
          </a:p>
          <a:p>
            <a:r>
              <a:rPr lang="en-US" dirty="0" err="1"/>
              <a:t>GraphQLite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2725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38815" y="46854"/>
            <a:ext cx="4876800" cy="1470025"/>
          </a:xfrm>
        </p:spPr>
        <p:txBody>
          <a:bodyPr/>
          <a:lstStyle/>
          <a:p>
            <a:r>
              <a:rPr lang="fr-FR" sz="4400" dirty="0" err="1"/>
              <a:t>GraphQLite</a:t>
            </a:r>
            <a:r>
              <a:rPr lang="fr-FR" sz="4400" dirty="0"/>
              <a:t> workshop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-1993291" y="14642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4F1A53A-373F-4EF8-A40A-8FED4240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6054" y="1010921"/>
            <a:ext cx="3711786" cy="3711786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F7C6B9-72B8-4ECD-8BCB-3BC01C07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49DFE-5DD6-4382-8035-D65EABEC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3E0BA-B193-4743-A8F7-1B01719828C7}" type="slidenum">
              <a:rPr lang="en-GB" noProof="0" smtClean="0"/>
              <a:pPr>
                <a:defRPr/>
              </a:pPr>
              <a:t>54</a:t>
            </a:fld>
            <a:endParaRPr lang="en-GB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55C60CC-BA7D-4817-9BB7-C91DF0E90108}"/>
              </a:ext>
            </a:extLst>
          </p:cNvPr>
          <p:cNvSpPr txBox="1">
            <a:spLocks/>
          </p:cNvSpPr>
          <p:nvPr/>
        </p:nvSpPr>
        <p:spPr>
          <a:xfrm>
            <a:off x="462502" y="2244495"/>
            <a:ext cx="7209885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 err="1"/>
              <a:t>What</a:t>
            </a:r>
            <a:r>
              <a:rPr lang="fr-FR" sz="3200" dirty="0"/>
              <a:t> </a:t>
            </a:r>
            <a:r>
              <a:rPr lang="fr-FR" sz="3200" dirty="0" err="1"/>
              <a:t>is</a:t>
            </a:r>
            <a:r>
              <a:rPr lang="fr-FR" sz="3200" dirty="0"/>
              <a:t> </a:t>
            </a:r>
            <a:r>
              <a:rPr lang="fr-FR" sz="3200" dirty="0" err="1"/>
              <a:t>GraphQL</a:t>
            </a:r>
            <a:r>
              <a:rPr lang="fr-FR" sz="3200" dirty="0"/>
              <a:t>?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 err="1"/>
              <a:t>GraphQL</a:t>
            </a:r>
            <a:r>
              <a:rPr lang="fr-FR" sz="3200" dirty="0"/>
              <a:t> type system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/>
              <a:t>The </a:t>
            </a:r>
            <a:r>
              <a:rPr lang="fr-FR" sz="3200" dirty="0" err="1"/>
              <a:t>GraphQL</a:t>
            </a:r>
            <a:r>
              <a:rPr lang="fr-FR" sz="3200" dirty="0"/>
              <a:t> </a:t>
            </a:r>
            <a:r>
              <a:rPr lang="fr-FR" sz="3200" dirty="0" err="1"/>
              <a:t>ecosystem</a:t>
            </a:r>
            <a:r>
              <a:rPr lang="fr-FR" sz="3200" dirty="0"/>
              <a:t> in PHP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 err="1"/>
              <a:t>GraphQLite</a:t>
            </a:r>
            <a:endParaRPr lang="fr-FR" sz="3200" dirty="0"/>
          </a:p>
          <a:p>
            <a:pPr algn="l">
              <a:lnSpc>
                <a:spcPct val="150000"/>
              </a:lnSpc>
              <a:buSzPct val="80000"/>
            </a:pP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34657D-AE76-4CD3-A135-C252C95016BA}"/>
              </a:ext>
            </a:extLst>
          </p:cNvPr>
          <p:cNvSpPr/>
          <p:nvPr/>
        </p:nvSpPr>
        <p:spPr>
          <a:xfrm>
            <a:off x="462501" y="4542091"/>
            <a:ext cx="6595523" cy="70961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1126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7"/>
            <a:ext cx="76796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Let’s imagine we want to do a simple “echo” query in PHP.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5D2DE1A-87C9-4DD8-9120-B486C4FB8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687" y="3240637"/>
            <a:ext cx="4278402" cy="1159568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B70A85F-39B2-4268-B661-F6890CD73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8359012-98F0-49C7-9BD4-948E1431D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8724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430648"/>
            <a:ext cx="767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Using </a:t>
            </a:r>
            <a:r>
              <a:rPr lang="en-US" sz="2800" dirty="0" err="1"/>
              <a:t>webonyx</a:t>
            </a:r>
            <a:r>
              <a:rPr lang="en-US" sz="2800" dirty="0"/>
              <a:t>/</a:t>
            </a:r>
            <a:r>
              <a:rPr lang="en-US" sz="2800" dirty="0" err="1"/>
              <a:t>GraphQL</a:t>
            </a:r>
            <a:r>
              <a:rPr lang="en-US" sz="2800" dirty="0"/>
              <a:t>-PHP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FC469A-3A63-4610-9FBD-2208A93C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74" y="2127182"/>
            <a:ext cx="5030974" cy="3809793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56683445-6554-4631-B725-92A0F60ED443}"/>
              </a:ext>
            </a:extLst>
          </p:cNvPr>
          <p:cNvSpPr/>
          <p:nvPr/>
        </p:nvSpPr>
        <p:spPr>
          <a:xfrm>
            <a:off x="7050157" y="3796851"/>
            <a:ext cx="616226" cy="47045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D3611C2-6AB6-4518-9C2E-26F55720C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7193" y="3755078"/>
            <a:ext cx="2802835" cy="5539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fr-FR" altLang="fr-FR" sz="1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sz="1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(message: String!): String</a:t>
            </a:r>
            <a:b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altLang="fr-FR" dirty="0">
              <a:latin typeface="Arial" panose="020B0604020202020204" pitchFamily="34" charset="0"/>
            </a:endParaRP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2D70C35F-5B54-4E4E-B4D8-012981B05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7884718-7857-4254-913C-6CB237853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390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430648"/>
            <a:ext cx="767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same “echo” method in pure PHP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E7DF8A8-C483-4B30-A21E-E4EC4694D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BDFA1E-9F2B-42F6-8A5E-95E24A8C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57</a:t>
            </a:fld>
            <a:endParaRPr lang="fr-FR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06BF679-C626-4A77-B874-33DFCAC46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593" y="3717010"/>
            <a:ext cx="5524987" cy="10772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echoMsg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$message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 string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$message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8994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>
            <a:extLst>
              <a:ext uri="{FF2B5EF4-FFF2-40B4-BE49-F238E27FC236}">
                <a16:creationId xmlns:a16="http://schemas.microsoft.com/office/drawing/2014/main" id="{7607699E-2D73-48A7-8083-1E39923E0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593" y="3717010"/>
            <a:ext cx="5524987" cy="10772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echoMsg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$message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 string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$message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430648"/>
            <a:ext cx="767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same “echo” method in pure PHP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59576C88-E04B-452F-993E-6BD1BAF10AC2}"/>
              </a:ext>
            </a:extLst>
          </p:cNvPr>
          <p:cNvSpPr/>
          <p:nvPr/>
        </p:nvSpPr>
        <p:spPr>
          <a:xfrm rot="5400000">
            <a:off x="4449864" y="3365211"/>
            <a:ext cx="549965" cy="278296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9A3CD5CC-3D7F-4282-85BC-4F4326B920D5}"/>
              </a:ext>
            </a:extLst>
          </p:cNvPr>
          <p:cNvSpPr/>
          <p:nvPr/>
        </p:nvSpPr>
        <p:spPr>
          <a:xfrm rot="5400000">
            <a:off x="5790443" y="3246686"/>
            <a:ext cx="787017" cy="278296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60F78FE0-090D-4494-BB47-DAD74D5E479B}"/>
              </a:ext>
            </a:extLst>
          </p:cNvPr>
          <p:cNvSpPr/>
          <p:nvPr/>
        </p:nvSpPr>
        <p:spPr>
          <a:xfrm rot="5400000">
            <a:off x="7364141" y="3082983"/>
            <a:ext cx="1114423" cy="278296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5D814664-787F-4DF3-826F-271CCA627DF9}"/>
              </a:ext>
            </a:extLst>
          </p:cNvPr>
          <p:cNvSpPr/>
          <p:nvPr/>
        </p:nvSpPr>
        <p:spPr>
          <a:xfrm rot="10800000">
            <a:off x="8433927" y="4261112"/>
            <a:ext cx="549965" cy="278296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2D1D561-9F6E-4082-AE20-E807D8A929CD}"/>
              </a:ext>
            </a:extLst>
          </p:cNvPr>
          <p:cNvSpPr txBox="1"/>
          <p:nvPr/>
        </p:nvSpPr>
        <p:spPr>
          <a:xfrm>
            <a:off x="4050846" y="2860044"/>
            <a:ext cx="1366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Query</a:t>
            </a:r>
            <a:r>
              <a:rPr lang="fr-FR" dirty="0"/>
              <a:t> </a:t>
            </a:r>
            <a:r>
              <a:rPr lang="fr-FR" dirty="0" err="1"/>
              <a:t>name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C84D0AA-168D-4F0F-B664-120E5C45033A}"/>
              </a:ext>
            </a:extLst>
          </p:cNvPr>
          <p:cNvSpPr txBox="1"/>
          <p:nvPr/>
        </p:nvSpPr>
        <p:spPr>
          <a:xfrm>
            <a:off x="5578079" y="259630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Arguments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62F9B4A-A9BF-476E-ADA8-859ECBEE1B4F}"/>
              </a:ext>
            </a:extLst>
          </p:cNvPr>
          <p:cNvSpPr txBox="1"/>
          <p:nvPr/>
        </p:nvSpPr>
        <p:spPr>
          <a:xfrm>
            <a:off x="7275405" y="2271563"/>
            <a:ext cx="130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Return type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2105899-1A3F-4C87-9BE8-26E926A6ACC0}"/>
              </a:ext>
            </a:extLst>
          </p:cNvPr>
          <p:cNvSpPr txBox="1"/>
          <p:nvPr/>
        </p:nvSpPr>
        <p:spPr>
          <a:xfrm>
            <a:off x="9041241" y="4215594"/>
            <a:ext cx="1018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Resolver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287B4D89-391B-4C42-B3E6-E337B0DC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E8950F4E-FDC9-43AD-8B1E-7C18109E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83113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430648"/>
            <a:ext cx="7679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same “echo” method in pure PHP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93F09E8-FF2D-4FFD-98E4-D43F4AC69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913" y="2978346"/>
            <a:ext cx="5513667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b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1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echoMsg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$message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 string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$message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3EB310-3F72-4FCB-9431-0B01E7BAB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848FC83-8B19-481E-AA69-9D4F339A2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19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test </a:t>
            </a:r>
            <a:r>
              <a:rPr lang="fr-FR" dirty="0" err="1"/>
              <a:t>project</a:t>
            </a:r>
            <a:endParaRPr lang="en-GB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4951757" y="1934577"/>
            <a:ext cx="7679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Today</a:t>
            </a:r>
            <a:r>
              <a:rPr lang="fr-FR" sz="2800" dirty="0"/>
              <a:t>, </a:t>
            </a:r>
            <a:r>
              <a:rPr lang="fr-FR" sz="2800" dirty="0" err="1"/>
              <a:t>we</a:t>
            </a:r>
            <a:r>
              <a:rPr lang="fr-FR" sz="2800" dirty="0"/>
              <a:t> </a:t>
            </a:r>
            <a:r>
              <a:rPr lang="fr-FR" sz="2800" dirty="0" err="1"/>
              <a:t>will</a:t>
            </a:r>
            <a:r>
              <a:rPr lang="fr-FR" sz="2800" dirty="0"/>
              <a:t> </a:t>
            </a:r>
            <a:r>
              <a:rPr lang="fr-FR" sz="2800" dirty="0" err="1"/>
              <a:t>work</a:t>
            </a:r>
            <a:r>
              <a:rPr lang="fr-FR" sz="2800" dirty="0"/>
              <a:t> on a marketplace!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For </a:t>
            </a:r>
            <a:r>
              <a:rPr lang="fr-FR" sz="2800" dirty="0" err="1"/>
              <a:t>this</a:t>
            </a:r>
            <a:r>
              <a:rPr lang="fr-FR" sz="2800" dirty="0"/>
              <a:t> </a:t>
            </a:r>
            <a:r>
              <a:rPr lang="fr-FR" sz="2800" dirty="0" err="1"/>
              <a:t>demo</a:t>
            </a:r>
            <a:r>
              <a:rPr lang="fr-FR" sz="2800" dirty="0"/>
              <a:t>, </a:t>
            </a:r>
            <a:r>
              <a:rPr lang="fr-FR" sz="2800" dirty="0" err="1"/>
              <a:t>our</a:t>
            </a:r>
            <a:r>
              <a:rPr lang="fr-FR" sz="2800" dirty="0"/>
              <a:t> stack </a:t>
            </a:r>
            <a:r>
              <a:rPr lang="fr-FR" sz="2800" dirty="0" err="1"/>
              <a:t>will</a:t>
            </a:r>
            <a:r>
              <a:rPr lang="fr-FR" sz="2800" dirty="0"/>
              <a:t> </a:t>
            </a:r>
            <a:r>
              <a:rPr lang="fr-FR" sz="2800" dirty="0" err="1"/>
              <a:t>be</a:t>
            </a:r>
            <a:r>
              <a:rPr lang="fr-FR" sz="2800" dirty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/>
              <a:t>Symfony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/>
              <a:t>Doctrine ORM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GraphQLite</a:t>
            </a:r>
            <a:endParaRPr lang="fr-FR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/>
              <a:t>Docker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React</a:t>
            </a:r>
            <a:endParaRPr lang="fr-FR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2800" dirty="0"/>
              <a:t>Apollo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8C7BB9-9D02-4EEF-B6E7-4FF3DB102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75C47D1-2257-46BF-AD27-F1B494D0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2E49FB8-CBB2-42F8-A07C-423F9F572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00" y="4580338"/>
            <a:ext cx="1122949" cy="112294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ABDA289-FB72-4C27-8196-0E876B094D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83" y="3015861"/>
            <a:ext cx="1513616" cy="1362255"/>
          </a:xfrm>
          <a:prstGeom prst="rect">
            <a:avLst/>
          </a:prstGeom>
        </p:spPr>
      </p:pic>
      <p:pic>
        <p:nvPicPr>
          <p:cNvPr id="1028" name="Picture 4" descr="Image result for graphqlite logo">
            <a:extLst>
              <a:ext uri="{FF2B5EF4-FFF2-40B4-BE49-F238E27FC236}">
                <a16:creationId xmlns:a16="http://schemas.microsoft.com/office/drawing/2014/main" id="{DA91CD8B-92F6-474E-9C45-FA72F881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00" y="1592881"/>
            <a:ext cx="1185862" cy="118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518AB38-582D-4F7D-A7C0-B5329B45BB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595" y="1621164"/>
            <a:ext cx="1129296" cy="112929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76D0FCE-9A14-4DF2-84C9-714E3CC1F5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62" y="2707325"/>
            <a:ext cx="1057163" cy="140021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E2B661B-09D0-4724-9C79-93C421E038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933" y="4285242"/>
            <a:ext cx="14192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00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7"/>
            <a:ext cx="76796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PHP is </a:t>
            </a:r>
            <a:r>
              <a:rPr lang="en-US" sz="2800" b="1" dirty="0"/>
              <a:t>already typed</a:t>
            </a:r>
            <a:r>
              <a:rPr lang="en-US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should be able to get types from PHP and convert them to a </a:t>
            </a:r>
            <a:r>
              <a:rPr lang="en-US" sz="2800" dirty="0" err="1"/>
              <a:t>GraphQL</a:t>
            </a:r>
            <a:r>
              <a:rPr lang="en-US" sz="2800" dirty="0"/>
              <a:t> schema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138F728-A32E-4FE6-AEC3-8626DE9D28B6}"/>
              </a:ext>
            </a:extLst>
          </p:cNvPr>
          <p:cNvSpPr/>
          <p:nvPr/>
        </p:nvSpPr>
        <p:spPr>
          <a:xfrm>
            <a:off x="4509238" y="4996936"/>
            <a:ext cx="1384852" cy="7421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PHP objects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8FF6A03-0183-4376-BFCA-86A0F0EF23A6}"/>
              </a:ext>
            </a:extLst>
          </p:cNvPr>
          <p:cNvSpPr/>
          <p:nvPr/>
        </p:nvSpPr>
        <p:spPr>
          <a:xfrm>
            <a:off x="6697020" y="4997515"/>
            <a:ext cx="1384852" cy="7421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GraphQL</a:t>
            </a:r>
            <a:r>
              <a:rPr lang="en-US" dirty="0"/>
              <a:t> objects</a:t>
            </a:r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1B95DE18-DFA0-4B5E-A9AB-F8497B64B39A}"/>
              </a:ext>
            </a:extLst>
          </p:cNvPr>
          <p:cNvSpPr/>
          <p:nvPr/>
        </p:nvSpPr>
        <p:spPr>
          <a:xfrm>
            <a:off x="6040451" y="5175839"/>
            <a:ext cx="510209" cy="34455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B893A2-235B-4A2C-B0FF-F46F72FD9E75}"/>
              </a:ext>
            </a:extLst>
          </p:cNvPr>
          <p:cNvSpPr txBox="1"/>
          <p:nvPr/>
        </p:nvSpPr>
        <p:spPr>
          <a:xfrm>
            <a:off x="5667433" y="4686373"/>
            <a:ext cx="12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GraphQLite</a:t>
            </a:r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C1D2FD5-78D9-46EA-BAB8-39724C9E5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857580-2F38-473A-A357-9502B7ECF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15432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well with Doctrine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7"/>
            <a:ext cx="7679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Bonus: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plays nice with Doctrine ORM too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(it also plays </a:t>
            </a:r>
            <a:r>
              <a:rPr lang="en-US" sz="2800" dirty="0" err="1"/>
              <a:t>nive</a:t>
            </a:r>
            <a:r>
              <a:rPr lang="en-US" sz="2800" dirty="0"/>
              <a:t> with Eloquent and TDBM)</a:t>
            </a:r>
          </a:p>
        </p:txBody>
      </p:sp>
      <p:sp>
        <p:nvSpPr>
          <p:cNvPr id="4" name="Cylindre 3">
            <a:extLst>
              <a:ext uri="{FF2B5EF4-FFF2-40B4-BE49-F238E27FC236}">
                <a16:creationId xmlns:a16="http://schemas.microsoft.com/office/drawing/2014/main" id="{9600267C-3676-4501-AEB4-B68369CBECF6}"/>
              </a:ext>
            </a:extLst>
          </p:cNvPr>
          <p:cNvSpPr/>
          <p:nvPr/>
        </p:nvSpPr>
        <p:spPr>
          <a:xfrm>
            <a:off x="3674166" y="3776871"/>
            <a:ext cx="841513" cy="1020417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DB model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138F728-A32E-4FE6-AEC3-8626DE9D28B6}"/>
              </a:ext>
            </a:extLst>
          </p:cNvPr>
          <p:cNvSpPr/>
          <p:nvPr/>
        </p:nvSpPr>
        <p:spPr>
          <a:xfrm>
            <a:off x="5392462" y="3902767"/>
            <a:ext cx="1384852" cy="7421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PHP objects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8FF6A03-0183-4376-BFCA-86A0F0EF23A6}"/>
              </a:ext>
            </a:extLst>
          </p:cNvPr>
          <p:cNvSpPr/>
          <p:nvPr/>
        </p:nvSpPr>
        <p:spPr>
          <a:xfrm>
            <a:off x="7580244" y="3903346"/>
            <a:ext cx="1384852" cy="7421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GraphQL</a:t>
            </a:r>
            <a:r>
              <a:rPr lang="en-US" dirty="0"/>
              <a:t> schema</a:t>
            </a:r>
          </a:p>
        </p:txBody>
      </p:sp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76F15267-7417-4D46-82F8-5A3CAD3FAEDF}"/>
              </a:ext>
            </a:extLst>
          </p:cNvPr>
          <p:cNvSpPr/>
          <p:nvPr/>
        </p:nvSpPr>
        <p:spPr>
          <a:xfrm rot="10800000">
            <a:off x="4717775" y="4081670"/>
            <a:ext cx="510209" cy="34455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1B95DE18-DFA0-4B5E-A9AB-F8497B64B39A}"/>
              </a:ext>
            </a:extLst>
          </p:cNvPr>
          <p:cNvSpPr/>
          <p:nvPr/>
        </p:nvSpPr>
        <p:spPr>
          <a:xfrm>
            <a:off x="6923675" y="4081670"/>
            <a:ext cx="510209" cy="34455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DE97D47-7961-4AD2-9202-550087093CD0}"/>
              </a:ext>
            </a:extLst>
          </p:cNvPr>
          <p:cNvSpPr txBox="1"/>
          <p:nvPr/>
        </p:nvSpPr>
        <p:spPr>
          <a:xfrm>
            <a:off x="4592005" y="35922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Doctrine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7B893A2-235B-4A2C-B0FF-F46F72FD9E75}"/>
              </a:ext>
            </a:extLst>
          </p:cNvPr>
          <p:cNvSpPr txBox="1"/>
          <p:nvPr/>
        </p:nvSpPr>
        <p:spPr>
          <a:xfrm>
            <a:off x="6550657" y="3592204"/>
            <a:ext cx="12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GraphQLite</a:t>
            </a:r>
            <a:endParaRPr lang="en-US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EBA227F3-F720-4472-8C13-28AA4037F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65B3252B-D639-48FA-9998-D8E0A094B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3399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GraphQLite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GraphQLite</a:t>
            </a:r>
            <a:r>
              <a:rPr lang="en-US" sz="2800" dirty="0"/>
              <a:t> is: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Framework agnostic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Symfony</a:t>
            </a:r>
            <a:r>
              <a:rPr lang="en-US" sz="2800" dirty="0"/>
              <a:t> bundle and Laravel package 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PHP 7.2+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Based on </a:t>
            </a:r>
            <a:r>
              <a:rPr lang="en-US" sz="2800" dirty="0" err="1"/>
              <a:t>Webonyx</a:t>
            </a:r>
            <a:r>
              <a:rPr lang="en-US" sz="2800" dirty="0"/>
              <a:t>/</a:t>
            </a:r>
            <a:r>
              <a:rPr lang="en-US" sz="2800" dirty="0" err="1"/>
              <a:t>GraphQL</a:t>
            </a:r>
            <a:r>
              <a:rPr lang="en-US" sz="2800" dirty="0"/>
              <a:t>-PHP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2F12227-1E89-4386-83DD-E963A7525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B827CE-8429-4FDD-ABFF-0EFEDD6DA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81294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38815" y="46854"/>
            <a:ext cx="4876800" cy="1470025"/>
          </a:xfrm>
        </p:spPr>
        <p:txBody>
          <a:bodyPr/>
          <a:lstStyle/>
          <a:p>
            <a:r>
              <a:rPr lang="fr-FR" sz="4400" dirty="0"/>
              <a:t>Hands on time!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-1993291" y="14642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4F1A53A-373F-4EF8-A40A-8FED4240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6054" y="1010921"/>
            <a:ext cx="3711786" cy="3711786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F7C6B9-72B8-4ECD-8BCB-3BC01C07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49DFE-5DD6-4382-8035-D65EABEC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3E0BA-B193-4743-A8F7-1B01719828C7}" type="slidenum">
              <a:rPr lang="en-GB" noProof="0" smtClean="0"/>
              <a:pPr>
                <a:defRPr/>
              </a:pPr>
              <a:t>63</a:t>
            </a:fld>
            <a:endParaRPr lang="en-GB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55C60CC-BA7D-4817-9BB7-C91DF0E90108}"/>
              </a:ext>
            </a:extLst>
          </p:cNvPr>
          <p:cNvSpPr txBox="1">
            <a:spLocks/>
          </p:cNvSpPr>
          <p:nvPr/>
        </p:nvSpPr>
        <p:spPr>
          <a:xfrm>
            <a:off x="1405477" y="1311045"/>
            <a:ext cx="7209885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 err="1">
                <a:solidFill>
                  <a:schemeClr val="bg1"/>
                </a:solidFill>
              </a:rPr>
              <a:t>Getting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started</a:t>
            </a:r>
            <a:endParaRPr lang="fr-FR" sz="3200" dirty="0">
              <a:solidFill>
                <a:schemeClr val="bg1"/>
              </a:solidFill>
            </a:endParaRP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>
                <a:solidFill>
                  <a:schemeClr val="bg1"/>
                </a:solidFill>
              </a:rPr>
              <a:t>Pagination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 err="1">
                <a:solidFill>
                  <a:schemeClr val="bg1"/>
                </a:solidFill>
              </a:rPr>
              <a:t>Authentication</a:t>
            </a:r>
            <a:r>
              <a:rPr lang="fr-FR" sz="3200" dirty="0">
                <a:solidFill>
                  <a:schemeClr val="bg1"/>
                </a:solidFill>
              </a:rPr>
              <a:t> / </a:t>
            </a:r>
            <a:r>
              <a:rPr lang="fr-FR" sz="3200" dirty="0" err="1">
                <a:solidFill>
                  <a:schemeClr val="bg1"/>
                </a:solidFill>
              </a:rPr>
              <a:t>Authorisation</a:t>
            </a:r>
            <a:endParaRPr lang="fr-FR" sz="3200" dirty="0">
              <a:solidFill>
                <a:schemeClr val="bg1"/>
              </a:solidFill>
            </a:endParaRP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 err="1">
                <a:solidFill>
                  <a:schemeClr val="bg1"/>
                </a:solidFill>
              </a:rPr>
              <a:t>Autowiring</a:t>
            </a:r>
            <a:endParaRPr lang="fr-FR" sz="3200" dirty="0">
              <a:solidFill>
                <a:schemeClr val="bg1"/>
              </a:solidFill>
            </a:endParaRP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>
                <a:solidFill>
                  <a:schemeClr val="bg1"/>
                </a:solidFill>
              </a:rPr>
              <a:t>The </a:t>
            </a:r>
            <a:r>
              <a:rPr lang="fr-FR" sz="3200" dirty="0" err="1">
                <a:solidFill>
                  <a:schemeClr val="bg1"/>
                </a:solidFill>
              </a:rPr>
              <a:t>front-end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side</a:t>
            </a:r>
            <a:endParaRPr lang="fr-FR" sz="3200" dirty="0">
              <a:solidFill>
                <a:schemeClr val="bg1"/>
              </a:solidFill>
            </a:endParaRP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>
                <a:solidFill>
                  <a:schemeClr val="bg1"/>
                </a:solidFill>
              </a:rPr>
              <a:t>Mutations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>
                <a:solidFill>
                  <a:schemeClr val="bg1"/>
                </a:solidFill>
              </a:rPr>
              <a:t>Performance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endParaRPr lang="fr-FR" sz="3200" dirty="0"/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endParaRPr lang="fr-FR" sz="3200" dirty="0"/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CAA394-8DD0-48A6-BE6D-2A81935CFE6C}"/>
              </a:ext>
            </a:extLst>
          </p:cNvPr>
          <p:cNvSpPr/>
          <p:nvPr/>
        </p:nvSpPr>
        <p:spPr>
          <a:xfrm>
            <a:off x="1361662" y="1423988"/>
            <a:ext cx="6057900" cy="70961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19529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Our playground: a marketplace!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93EEEEE-51B0-4FC8-8D8F-E742DC978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300" y="2304261"/>
            <a:ext cx="8316486" cy="1695687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D3902A-A0C6-4AFF-9307-DB27F452C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1590AE-1125-403E-AA22-F164B034C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0943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playground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call to “</a:t>
            </a:r>
            <a:r>
              <a:rPr lang="en-US" sz="2800" dirty="0">
                <a:latin typeface="Consolas" panose="020B0609020204030204" pitchFamily="49" charset="0"/>
              </a:rPr>
              <a:t>docker-compose up” </a:t>
            </a:r>
            <a:r>
              <a:rPr lang="en-US" sz="2800" dirty="0"/>
              <a:t>will: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Run “</a:t>
            </a:r>
            <a:r>
              <a:rPr lang="en-US" sz="2800" dirty="0">
                <a:latin typeface="Consolas" panose="020B0609020204030204" pitchFamily="49" charset="0"/>
              </a:rPr>
              <a:t>composer install</a:t>
            </a:r>
            <a:r>
              <a:rPr lang="en-US" sz="2800" dirty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Initialize the DB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Fill the DB model with test data</a:t>
            </a:r>
          </a:p>
          <a:p>
            <a:endParaRPr lang="en-US" sz="2800" dirty="0"/>
          </a:p>
          <a:p>
            <a:r>
              <a:rPr lang="en-US" sz="2800" dirty="0"/>
              <a:t>You can therefore restart the environment at any point to reset the database.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39174B2-A91C-4F9B-8494-16DC2E5EE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1CD1C1-CC22-484A-ACA2-CA4BBEFBF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18360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playground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Available endpoints: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hlinkClick r:id="rId2"/>
              </a:rPr>
              <a:t>http://localhost:81</a:t>
            </a:r>
            <a:r>
              <a:rPr lang="en-US" sz="2800" dirty="0"/>
              <a:t>  </a:t>
            </a:r>
            <a:r>
              <a:rPr lang="en-US" sz="2800" dirty="0">
                <a:sym typeface="Wingdings" panose="05000000000000000000" pitchFamily="2" charset="2"/>
              </a:rPr>
              <a:t> </a:t>
            </a:r>
            <a:r>
              <a:rPr lang="en-US" sz="2800" dirty="0" err="1">
                <a:sym typeface="Wingdings" panose="05000000000000000000" pitchFamily="2" charset="2"/>
              </a:rPr>
              <a:t>Symfony</a:t>
            </a:r>
            <a:endParaRPr lang="en-US" sz="2800" dirty="0"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  <a:hlinkClick r:id="rId3"/>
              </a:rPr>
              <a:t>http://localhost:82</a:t>
            </a:r>
            <a:r>
              <a:rPr lang="en-US" sz="2800" dirty="0">
                <a:sym typeface="Wingdings" panose="05000000000000000000" pitchFamily="2" charset="2"/>
              </a:rPr>
              <a:t>  PhpMyAdmin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  <a:hlinkClick r:id="rId4"/>
              </a:rPr>
              <a:t>http://localhost:83</a:t>
            </a:r>
            <a:r>
              <a:rPr lang="en-US" sz="2800" dirty="0">
                <a:sym typeface="Wingdings" panose="05000000000000000000" pitchFamily="2" charset="2"/>
              </a:rPr>
              <a:t>  Svelte front-end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ym typeface="Wingdings" panose="05000000000000000000" pitchFamily="2" charset="2"/>
                <a:hlinkClick r:id="rId5"/>
              </a:rPr>
              <a:t>http://localhost:84</a:t>
            </a:r>
            <a:r>
              <a:rPr lang="en-US" sz="2800" dirty="0">
                <a:sym typeface="Wingdings" panose="05000000000000000000" pitchFamily="2" charset="2"/>
              </a:rPr>
              <a:t>  React front-end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A5D86D-3DB3-4618-B40C-282CEDA7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B846BB-DD21-448A-BE84-C4987BE89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03974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967CB3-CED3-4B31-B995-7183B421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B8B3A0-DA15-44F0-95EB-39A86C3E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5F0E02-E936-47BD-81D8-7815F1287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67</a:t>
            </a:fld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8F4CA-680E-490C-8A77-153A7F353828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685DE1B-FF53-4126-A370-AB0751E5B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365636"/>
            <a:ext cx="7267578" cy="6492364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73E9E4E-D53E-4430-9E00-2AE145F2DE74}"/>
              </a:ext>
            </a:extLst>
          </p:cNvPr>
          <p:cNvSpPr txBox="1"/>
          <p:nvPr/>
        </p:nvSpPr>
        <p:spPr>
          <a:xfrm>
            <a:off x="7240656" y="273326"/>
            <a:ext cx="40538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  <a:effectLst>
                  <a:outerShdw blurRad="190500" sx="102000" sy="102000" algn="ctr" rotWithShape="0">
                    <a:prstClr val="black">
                      <a:alpha val="77000"/>
                    </a:prstClr>
                  </a:outerShdw>
                </a:effectLst>
                <a:latin typeface="Impact" panose="020B0806030902050204" pitchFamily="34" charset="0"/>
              </a:rPr>
              <a:t>MEET OUR PO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21CDCF4-4C74-40A1-AA68-C6A4AE8EF030}"/>
              </a:ext>
            </a:extLst>
          </p:cNvPr>
          <p:cNvSpPr txBox="1"/>
          <p:nvPr/>
        </p:nvSpPr>
        <p:spPr>
          <a:xfrm>
            <a:off x="7040315" y="2048153"/>
            <a:ext cx="4454488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  <a:effectLst>
                  <a:outerShdw blurRad="190500" sx="102000" sy="102000" algn="ctr" rotWithShape="0">
                    <a:prstClr val="black">
                      <a:alpha val="77000"/>
                    </a:prstClr>
                  </a:outerShdw>
                </a:effectLst>
                <a:latin typeface="Impact" panose="020B0806030902050204" pitchFamily="34" charset="0"/>
              </a:rPr>
              <a:t>HE WANTS HIS</a:t>
            </a:r>
            <a:br>
              <a:rPr lang="fr-FR" sz="6000" dirty="0">
                <a:solidFill>
                  <a:schemeClr val="bg1"/>
                </a:solidFill>
                <a:effectLst>
                  <a:outerShdw blurRad="190500" sx="102000" sy="102000" algn="ctr" rotWithShape="0">
                    <a:prstClr val="black">
                      <a:alpha val="77000"/>
                    </a:prstClr>
                  </a:outerShdw>
                </a:effectLst>
                <a:latin typeface="Impact" panose="020B0806030902050204" pitchFamily="34" charset="0"/>
              </a:rPr>
            </a:br>
            <a:r>
              <a:rPr lang="fr-FR" sz="6000" dirty="0">
                <a:solidFill>
                  <a:schemeClr val="bg1"/>
                </a:solidFill>
                <a:effectLst>
                  <a:outerShdw blurRad="190500" sx="102000" sy="102000" algn="ctr" rotWithShape="0">
                    <a:prstClr val="black">
                      <a:alpha val="77000"/>
                    </a:prstClr>
                  </a:outerShdw>
                </a:effectLst>
                <a:latin typeface="Impact" panose="020B0806030902050204" pitchFamily="34" charset="0"/>
              </a:rPr>
              <a:t>MARKETPLACE</a:t>
            </a:r>
            <a:br>
              <a:rPr lang="fr-FR" sz="6000" dirty="0">
                <a:solidFill>
                  <a:schemeClr val="bg1"/>
                </a:solidFill>
                <a:effectLst>
                  <a:outerShdw blurRad="190500" sx="102000" sy="102000" algn="ctr" rotWithShape="0">
                    <a:prstClr val="black">
                      <a:alpha val="77000"/>
                    </a:prstClr>
                  </a:outerShdw>
                </a:effectLst>
                <a:latin typeface="Impact" panose="020B0806030902050204" pitchFamily="34" charset="0"/>
              </a:rPr>
            </a:br>
            <a:r>
              <a:rPr lang="fr-FR" sz="6000" dirty="0">
                <a:solidFill>
                  <a:schemeClr val="bg1"/>
                </a:solidFill>
                <a:effectLst>
                  <a:outerShdw blurRad="190500" sx="102000" sy="102000" algn="ctr" rotWithShape="0">
                    <a:prstClr val="black">
                      <a:alpha val="77000"/>
                    </a:prstClr>
                  </a:outerShdw>
                </a:effectLst>
                <a:latin typeface="Impact" panose="020B0806030902050204" pitchFamily="34" charset="0"/>
              </a:rPr>
              <a:t>DONE.</a:t>
            </a:r>
            <a:br>
              <a:rPr lang="fr-FR" sz="6000" dirty="0">
                <a:solidFill>
                  <a:schemeClr val="bg1"/>
                </a:solidFill>
                <a:effectLst>
                  <a:outerShdw blurRad="190500" sx="102000" sy="102000" algn="ctr" rotWithShape="0">
                    <a:prstClr val="black">
                      <a:alpha val="77000"/>
                    </a:prstClr>
                  </a:outerShdw>
                </a:effectLst>
                <a:latin typeface="Impact" panose="020B0806030902050204" pitchFamily="34" charset="0"/>
              </a:rPr>
            </a:br>
            <a:br>
              <a:rPr lang="fr-FR" sz="6000" dirty="0">
                <a:solidFill>
                  <a:schemeClr val="bg1"/>
                </a:solidFill>
                <a:effectLst>
                  <a:outerShdw blurRad="190500" sx="102000" sy="102000" algn="ctr" rotWithShape="0">
                    <a:prstClr val="black">
                      <a:alpha val="77000"/>
                    </a:prstClr>
                  </a:outerShdw>
                </a:effectLst>
                <a:latin typeface="Impact" panose="020B0806030902050204" pitchFamily="34" charset="0"/>
              </a:rPr>
            </a:br>
            <a:r>
              <a:rPr lang="fr-FR" sz="6000" dirty="0">
                <a:solidFill>
                  <a:schemeClr val="bg1"/>
                </a:solidFill>
                <a:effectLst>
                  <a:outerShdw blurRad="190500" sx="102000" sy="102000" algn="ctr" rotWithShape="0">
                    <a:prstClr val="black">
                      <a:alpha val="77000"/>
                    </a:prstClr>
                  </a:outerShdw>
                </a:effectLst>
                <a:latin typeface="Impact" panose="020B0806030902050204" pitchFamily="34" charset="0"/>
              </a:rPr>
              <a:t>FAST.</a:t>
            </a:r>
          </a:p>
        </p:txBody>
      </p:sp>
    </p:spTree>
    <p:extLst>
      <p:ext uri="{BB962C8B-B14F-4D97-AF65-F5344CB8AC3E}">
        <p14:creationId xmlns:p14="http://schemas.microsoft.com/office/powerpoint/2010/main" val="29548109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FF3242C4-1008-4DCA-ABD2-FE6D06FAC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6907" y="1572107"/>
            <a:ext cx="7458641" cy="440120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App\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GraphqlController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App\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App\Repository\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CompanyRepository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Porpaginas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\Doctrine\ORM\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ORMQueryResult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TheCodingMachine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GraphQLite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\Annotations\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CompanyController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@var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CompanyRepository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CompanyRepository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companyRepository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construct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CompanyRepository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companyRepository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companyRepository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companyRepository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fr-FR" altLang="fr-FR" sz="1000" b="1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getCompanies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(?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companyRepository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FR" altLang="fr-FR" sz="10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getResult</a:t>
            </a: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First query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33AA44-8320-483A-8DB6-FE295BA828EC}"/>
              </a:ext>
            </a:extLst>
          </p:cNvPr>
          <p:cNvSpPr/>
          <p:nvPr/>
        </p:nvSpPr>
        <p:spPr>
          <a:xfrm>
            <a:off x="2228418" y="4656942"/>
            <a:ext cx="1311966" cy="477078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D68EF6-A21F-4947-91EC-EE213E418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28DE1B-B1F1-4DE2-921E-F65ACE459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28997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First query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A9AE99A-ADEF-4B93-A565-A0B24F6F0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34" y="1418122"/>
            <a:ext cx="11135932" cy="4471571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942471-EBF0-4F23-B47E-2891CB19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C644C89-8F67-4CD5-B30B-60BB73384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106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test </a:t>
            </a:r>
            <a:r>
              <a:rPr lang="fr-FR" dirty="0" err="1"/>
              <a:t>project</a:t>
            </a:r>
            <a:endParaRPr lang="en-GB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BE17248-E52A-4878-9D06-340EADCC5E2F}"/>
              </a:ext>
            </a:extLst>
          </p:cNvPr>
          <p:cNvSpPr txBox="1"/>
          <p:nvPr/>
        </p:nvSpPr>
        <p:spPr>
          <a:xfrm>
            <a:off x="1596979" y="2453860"/>
            <a:ext cx="30512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 docker-compose up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(</a:t>
            </a:r>
            <a:r>
              <a:rPr lang="fr-FR" dirty="0" err="1"/>
              <a:t>Beware</a:t>
            </a:r>
            <a:r>
              <a:rPr lang="fr-FR" dirty="0"/>
              <a:t>,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500MB download!)</a:t>
            </a: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92CE324-09FD-45C3-BAA0-D98954DE6CDF}"/>
              </a:ext>
            </a:extLst>
          </p:cNvPr>
          <p:cNvSpPr txBox="1"/>
          <p:nvPr/>
        </p:nvSpPr>
        <p:spPr>
          <a:xfrm>
            <a:off x="6659383" y="2453860"/>
            <a:ext cx="47944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Copy files</a:t>
            </a:r>
          </a:p>
          <a:p>
            <a:endParaRPr lang="fr-FR" dirty="0"/>
          </a:p>
          <a:p>
            <a:r>
              <a:rPr lang="fr-FR" dirty="0"/>
              <a:t>Run 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 ./install-images.sh </a:t>
            </a:r>
          </a:p>
          <a:p>
            <a:r>
              <a:rPr lang="fr-FR" dirty="0"/>
              <a:t>(or 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install-images.bat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Unzip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: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unzip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 graphqlite-demo-phpuk.zip</a:t>
            </a:r>
          </a:p>
          <a:p>
            <a:endParaRPr lang="fr-FR" dirty="0"/>
          </a:p>
          <a:p>
            <a:r>
              <a:rPr lang="fr-FR" dirty="0"/>
              <a:t>Start </a:t>
            </a:r>
            <a:r>
              <a:rPr lang="fr-FR" dirty="0" err="1"/>
              <a:t>project</a:t>
            </a:r>
            <a:r>
              <a:rPr lang="fr-FR" dirty="0"/>
              <a:t>: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 docker-compose up</a:t>
            </a:r>
          </a:p>
          <a:p>
            <a:endParaRPr lang="fr-FR" dirty="0"/>
          </a:p>
          <a:p>
            <a:r>
              <a:rPr lang="fr-FR" dirty="0"/>
              <a:t>Install Altair </a:t>
            </a:r>
            <a:r>
              <a:rPr lang="fr-FR" dirty="0" err="1"/>
              <a:t>GraphQL</a:t>
            </a:r>
            <a:r>
              <a:rPr lang="fr-FR" dirty="0"/>
              <a:t> client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A4E15C7B-88DA-4CBC-BC43-C4B9195DE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4B5B548-3B80-4C6F-932B-C5E7F1EB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7</a:t>
            </a:fld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8EBF447-1F9B-48BD-A8EC-DB17FC326923}"/>
              </a:ext>
            </a:extLst>
          </p:cNvPr>
          <p:cNvSpPr/>
          <p:nvPr/>
        </p:nvSpPr>
        <p:spPr>
          <a:xfrm>
            <a:off x="1243013" y="1650612"/>
            <a:ext cx="3557588" cy="6647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Github</a:t>
            </a:r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47BE684-B222-4687-91BE-0CAF907D6277}"/>
              </a:ext>
            </a:extLst>
          </p:cNvPr>
          <p:cNvSpPr/>
          <p:nvPr/>
        </p:nvSpPr>
        <p:spPr>
          <a:xfrm>
            <a:off x="6605587" y="1650612"/>
            <a:ext cx="3557588" cy="6647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From</a:t>
            </a:r>
            <a:r>
              <a:rPr lang="fr-FR" dirty="0"/>
              <a:t> a USB key</a:t>
            </a:r>
            <a:br>
              <a:rPr lang="fr-FR" dirty="0"/>
            </a:br>
            <a:r>
              <a:rPr lang="fr-FR" dirty="0"/>
              <a:t>(no network </a:t>
            </a:r>
            <a:r>
              <a:rPr lang="fr-FR" dirty="0" err="1"/>
              <a:t>connection</a:t>
            </a:r>
            <a:r>
              <a:rPr lang="fr-FR" dirty="0"/>
              <a:t>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908853A-3D6E-4496-AF93-FDF630B5D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17312" y="3110968"/>
            <a:ext cx="566283" cy="48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147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First query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C20E093-E794-4A6D-A862-F99F85E8D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6907" y="1495163"/>
            <a:ext cx="7458641" cy="455509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App\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GraphqlController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App\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App\Repository\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CompanyRepository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Porpaginas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\Doctrine\ORM\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ORMQueryResult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TheCodingMachine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GraphQLite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\Annotations\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CompanyController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@var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CompanyRepository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CompanyRepository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companyRepository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public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construct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CompanyRepository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companyRepository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companyRepository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companyRepository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fr-FR" altLang="fr-FR" sz="1000" b="1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@return 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getCompanies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(?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companyRepository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)-&gt;</a:t>
            </a:r>
            <a:r>
              <a:rPr lang="fr-FR" altLang="fr-FR" sz="10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getResult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3458A91-0F0E-4F1F-B7B1-8782C243137D}"/>
              </a:ext>
            </a:extLst>
          </p:cNvPr>
          <p:cNvCxnSpPr>
            <a:cxnSpLocks/>
          </p:cNvCxnSpPr>
          <p:nvPr/>
        </p:nvCxnSpPr>
        <p:spPr>
          <a:xfrm>
            <a:off x="2620851" y="5091108"/>
            <a:ext cx="1251673" cy="0"/>
          </a:xfrm>
          <a:prstGeom prst="lin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250D4EF-1BBA-4BDA-BCD5-59C83326B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AEBC4E-775C-4A6C-BAC8-E386C866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81458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First query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D83F9C7-047A-4BC1-BAC2-696122F11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80" y="1399987"/>
            <a:ext cx="11628549" cy="4361831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68DF845-1B27-4579-B181-2E8329621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4EEDAB3-50FC-43DF-95A5-C81A99D5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96053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73458A91-0F0E-4F1F-B7B1-8782C243137D}"/>
              </a:ext>
            </a:extLst>
          </p:cNvPr>
          <p:cNvCxnSpPr/>
          <p:nvPr/>
        </p:nvCxnSpPr>
        <p:spPr>
          <a:xfrm>
            <a:off x="3045964" y="4777409"/>
            <a:ext cx="1154976" cy="0"/>
          </a:xfrm>
          <a:prstGeom prst="lin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3" name="Titre 2">
            <a:extLst>
              <a:ext uri="{FF2B5EF4-FFF2-40B4-BE49-F238E27FC236}">
                <a16:creationId xmlns:a16="http://schemas.microsoft.com/office/drawing/2014/main" id="{C197FF6F-2A1C-4776-B6B0-31460C644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D48E80-E4C0-4927-AF0F-85DCCC896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948" y="283273"/>
            <a:ext cx="9018104" cy="563231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App\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TheCodingMachine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GraphQLite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\Annotations\Field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TheCodingMachine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GraphQLite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\Annotations\Type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fr-FR" altLang="fr-FR" sz="1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@Type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fr-FR" altLang="fr-FR" sz="1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@ORM\</a:t>
            </a:r>
            <a:r>
              <a:rPr kumimoji="0" lang="fr-FR" altLang="fr-FR" sz="1000" b="1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repositoryClass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="App\Repository\</a:t>
            </a:r>
            <a:r>
              <a:rPr kumimoji="0" lang="fr-FR" altLang="fr-FR" sz="1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CompanyRepository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@Field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 ?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@Field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 ?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@Field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getWebsite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 ?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website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0E37F8-5F73-444F-9E02-F23DBE3CE960}"/>
              </a:ext>
            </a:extLst>
          </p:cNvPr>
          <p:cNvSpPr/>
          <p:nvPr/>
        </p:nvSpPr>
        <p:spPr>
          <a:xfrm>
            <a:off x="1586948" y="1384478"/>
            <a:ext cx="1040342" cy="388065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176682-47B5-4118-9CCB-814A4F9ADAFD}"/>
              </a:ext>
            </a:extLst>
          </p:cNvPr>
          <p:cNvSpPr/>
          <p:nvPr/>
        </p:nvSpPr>
        <p:spPr>
          <a:xfrm>
            <a:off x="1890988" y="2273139"/>
            <a:ext cx="1154976" cy="518753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E2B9C9-3A9F-4EEA-B0E6-98893BBAF021}"/>
              </a:ext>
            </a:extLst>
          </p:cNvPr>
          <p:cNvSpPr/>
          <p:nvPr/>
        </p:nvSpPr>
        <p:spPr>
          <a:xfrm>
            <a:off x="1890988" y="3522171"/>
            <a:ext cx="1154976" cy="518753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096C27-F7F0-4F35-AE88-0DD2460F6453}"/>
              </a:ext>
            </a:extLst>
          </p:cNvPr>
          <p:cNvSpPr/>
          <p:nvPr/>
        </p:nvSpPr>
        <p:spPr>
          <a:xfrm>
            <a:off x="1890988" y="4725097"/>
            <a:ext cx="1154976" cy="518753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BD12AFE-4A6F-41FE-87EF-D7F669A27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3EBD28-6FFC-4B92-96F1-1F4B66491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3756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EE09DE8-9080-486B-8B18-D9C44ECFF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815" y="1422423"/>
            <a:ext cx="8856370" cy="460981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First query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65EA79-BDCC-485A-B3CC-0045DCB6CC19}"/>
              </a:ext>
            </a:extLst>
          </p:cNvPr>
          <p:cNvSpPr/>
          <p:nvPr/>
        </p:nvSpPr>
        <p:spPr>
          <a:xfrm>
            <a:off x="4428186" y="1456783"/>
            <a:ext cx="652530" cy="335586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7206CD0-84C5-4A92-BBE5-B7D388F80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8380E9-4314-4761-8285-8FC1CBC46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19154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First query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1200AD5-4011-4F13-B7A0-C91E76CF7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980" y="2142201"/>
            <a:ext cx="3554570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fr-FR" altLang="fr-FR" sz="1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@Type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…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@Field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@return </a:t>
            </a: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Product[]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getProducts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886425E-E33E-49FF-B702-BE807C73E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963570-E9BC-4F66-823F-3AF8B87B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31023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First query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424303A-8FE6-4136-8896-54B0D5952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89" y="1503891"/>
            <a:ext cx="8957222" cy="4406717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AB1B7B1-9905-41D9-A769-EF24BFC0F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7ABA402-95C4-469F-BD31-E0A1324D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4091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First query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1D4CAFE-C96F-471A-9058-667B575AC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592" y="1397076"/>
            <a:ext cx="8269287" cy="486287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fr-FR" altLang="fr-FR" sz="10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</a:t>
            </a:r>
            <a:r>
              <a:rPr lang="fr-FR" altLang="fr-FR" sz="10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php</a:t>
            </a:r>
            <a:br>
              <a:rPr lang="fr-FR" altLang="fr-FR" sz="10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sz="10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fr-FR" altLang="fr-FR" sz="10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App\</a:t>
            </a:r>
            <a:r>
              <a:rPr lang="fr-FR" altLang="fr-FR" sz="1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fr-FR" altLang="fr-FR" sz="1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sz="1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lang="fr-FR" altLang="fr-FR" sz="1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TheCodingMachine</a:t>
            </a: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fr-FR" altLang="fr-FR" sz="1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GraphQLite</a:t>
            </a: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\Annotations\Field</a:t>
            </a:r>
            <a:r>
              <a:rPr lang="fr-FR" altLang="fr-FR" sz="1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lang="fr-FR" altLang="fr-FR" sz="1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TheCodingMachine</a:t>
            </a: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fr-FR" altLang="fr-FR" sz="1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GraphQLite</a:t>
            </a: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\Annotations\Type</a:t>
            </a:r>
            <a:r>
              <a:rPr lang="fr-FR" altLang="fr-FR" sz="1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sz="1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fr-FR" altLang="fr-FR" sz="1000" b="1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@Type</a:t>
            </a:r>
            <a: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 </a:t>
            </a:r>
            <a:r>
              <a:rPr lang="fr-FR" altLang="fr-FR" sz="10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fr-FR" altLang="fr-FR" sz="10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UserInterface</a:t>
            </a:r>
            <a:b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…</a:t>
            </a:r>
            <a:b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lang="fr-FR" altLang="fr-FR" sz="1000" b="1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@Field</a:t>
            </a:r>
            <a: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i="1" dirty="0" err="1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outputType</a:t>
            </a:r>
            <a: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="ID!")</a:t>
            </a:r>
            <a:b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sz="10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0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fr-FR" altLang="fr-FR" sz="10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getId</a:t>
            </a: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lang="fr-FR" altLang="fr-FR" sz="1000" dirty="0" err="1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b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FR" altLang="fr-FR" sz="10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0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altLang="fr-FR" sz="10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FR" altLang="fr-FR" sz="10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fr-FR" altLang="fr-FR" sz="1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lang="fr-FR" altLang="fr-FR" sz="1000" b="1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@Field</a:t>
            </a:r>
            <a: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sz="10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0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fr-FR" altLang="fr-FR" sz="10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 err="1">
                <a:solidFill>
                  <a:srgbClr val="FFC66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getLogin</a:t>
            </a: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 string</a:t>
            </a:r>
            <a:b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FR" altLang="fr-FR" sz="10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0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fr-FR" altLang="fr-FR" sz="1000" dirty="0" err="1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FR" altLang="fr-FR" sz="1000" dirty="0">
                <a:solidFill>
                  <a:srgbClr val="9876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</a:t>
            </a:r>
            <a:r>
              <a:rPr lang="fr-FR" altLang="fr-FR" sz="1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sz="1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…</a:t>
            </a:r>
            <a:b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endParaRPr lang="fr-FR" altLang="fr-FR" dirty="0">
              <a:latin typeface="Arial" panose="020B0604020202020204" pitchFamily="34" charset="0"/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1356897-A16C-4E16-8CF6-4216B239E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ABA8AA-A666-4A32-BFB8-DA50AA6C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81922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First query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4B6A070-4D6C-47FC-ABB4-6D1978768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76" y="1282878"/>
            <a:ext cx="9358648" cy="4923310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3244D23-CAB3-469E-B58F-0C825A332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FE817C-DD83-4F9F-B11B-3C42F11F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50915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8F84BC-4901-418C-9B68-3CC29687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4746912-D2EF-47F2-8C5F-C98536B49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763"/>
            <a:ext cx="12258672" cy="6895502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300754-74AF-47DF-B9EF-F903CA3F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A43BED-0BAF-4D1D-A6F2-69949F5D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78</a:t>
            </a:fld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3695A2D-8D3B-49BC-BA27-38C2440D16B7}"/>
              </a:ext>
            </a:extLst>
          </p:cNvPr>
          <p:cNvSpPr txBox="1"/>
          <p:nvPr/>
        </p:nvSpPr>
        <p:spPr>
          <a:xfrm>
            <a:off x="1213838" y="273326"/>
            <a:ext cx="97033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  <a:effectLst>
                  <a:outerShdw blurRad="190500" sx="102000" sy="102000" algn="ctr" rotWithShape="0">
                    <a:prstClr val="black">
                      <a:alpha val="77000"/>
                    </a:prstClr>
                  </a:outerShdw>
                </a:effectLst>
                <a:latin typeface="Impact" panose="020B0806030902050204" pitchFamily="34" charset="0"/>
              </a:rPr>
              <a:t>MY LIST OF COMPANIES IS HUGE!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C9E22A3-4373-4239-ACC6-F2DF3BF0B578}"/>
              </a:ext>
            </a:extLst>
          </p:cNvPr>
          <p:cNvSpPr txBox="1"/>
          <p:nvPr/>
        </p:nvSpPr>
        <p:spPr>
          <a:xfrm>
            <a:off x="1782476" y="5674495"/>
            <a:ext cx="85660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  <a:effectLst>
                  <a:outerShdw blurRad="190500" sx="102000" sy="102000" algn="ctr" rotWithShape="0">
                    <a:prstClr val="black">
                      <a:alpha val="77000"/>
                    </a:prstClr>
                  </a:outerShdw>
                </a:effectLst>
                <a:latin typeface="Impact" panose="020B0806030902050204" pitchFamily="34" charset="0"/>
              </a:rPr>
              <a:t>GIVE ME PAGINATION!   NOW!</a:t>
            </a:r>
          </a:p>
        </p:txBody>
      </p:sp>
    </p:spTree>
    <p:extLst>
      <p:ext uri="{BB962C8B-B14F-4D97-AF65-F5344CB8AC3E}">
        <p14:creationId xmlns:p14="http://schemas.microsoft.com/office/powerpoint/2010/main" val="6299108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38815" y="46854"/>
            <a:ext cx="4876800" cy="1470025"/>
          </a:xfrm>
        </p:spPr>
        <p:txBody>
          <a:bodyPr/>
          <a:lstStyle/>
          <a:p>
            <a:r>
              <a:rPr lang="fr-FR" sz="4400" dirty="0"/>
              <a:t>Hands on time!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-1993291" y="14642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4F1A53A-373F-4EF8-A40A-8FED4240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6054" y="1010921"/>
            <a:ext cx="3711786" cy="3711786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F7C6B9-72B8-4ECD-8BCB-3BC01C07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49DFE-5DD6-4382-8035-D65EABEC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3E0BA-B193-4743-A8F7-1B01719828C7}" type="slidenum">
              <a:rPr lang="en-GB" noProof="0" smtClean="0"/>
              <a:pPr>
                <a:defRPr/>
              </a:pPr>
              <a:t>79</a:t>
            </a:fld>
            <a:endParaRPr lang="en-GB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55C60CC-BA7D-4817-9BB7-C91DF0E90108}"/>
              </a:ext>
            </a:extLst>
          </p:cNvPr>
          <p:cNvSpPr txBox="1">
            <a:spLocks/>
          </p:cNvSpPr>
          <p:nvPr/>
        </p:nvSpPr>
        <p:spPr>
          <a:xfrm>
            <a:off x="1405477" y="1311045"/>
            <a:ext cx="7209885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 err="1">
                <a:solidFill>
                  <a:schemeClr val="bg1"/>
                </a:solidFill>
              </a:rPr>
              <a:t>Getting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started</a:t>
            </a:r>
            <a:endParaRPr lang="fr-FR" sz="3200" dirty="0">
              <a:solidFill>
                <a:schemeClr val="bg1"/>
              </a:solidFill>
            </a:endParaRP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>
                <a:solidFill>
                  <a:schemeClr val="bg1"/>
                </a:solidFill>
              </a:rPr>
              <a:t>Pagination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 err="1">
                <a:solidFill>
                  <a:schemeClr val="bg1"/>
                </a:solidFill>
              </a:rPr>
              <a:t>Authentication</a:t>
            </a:r>
            <a:r>
              <a:rPr lang="fr-FR" sz="3200" dirty="0">
                <a:solidFill>
                  <a:schemeClr val="bg1"/>
                </a:solidFill>
              </a:rPr>
              <a:t> / </a:t>
            </a:r>
            <a:r>
              <a:rPr lang="fr-FR" sz="3200" dirty="0" err="1">
                <a:solidFill>
                  <a:schemeClr val="bg1"/>
                </a:solidFill>
              </a:rPr>
              <a:t>Authorisation</a:t>
            </a:r>
            <a:endParaRPr lang="fr-FR" sz="3200" dirty="0">
              <a:solidFill>
                <a:schemeClr val="bg1"/>
              </a:solidFill>
            </a:endParaRP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 err="1">
                <a:solidFill>
                  <a:schemeClr val="bg1"/>
                </a:solidFill>
              </a:rPr>
              <a:t>Autowiring</a:t>
            </a:r>
            <a:endParaRPr lang="fr-FR" sz="3200" dirty="0">
              <a:solidFill>
                <a:schemeClr val="bg1"/>
              </a:solidFill>
            </a:endParaRP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>
                <a:solidFill>
                  <a:schemeClr val="bg1"/>
                </a:solidFill>
              </a:rPr>
              <a:t>The </a:t>
            </a:r>
            <a:r>
              <a:rPr lang="fr-FR" sz="3200" dirty="0" err="1">
                <a:solidFill>
                  <a:schemeClr val="bg1"/>
                </a:solidFill>
              </a:rPr>
              <a:t>front-end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  <a:r>
              <a:rPr lang="fr-FR" sz="3200" dirty="0" err="1">
                <a:solidFill>
                  <a:schemeClr val="bg1"/>
                </a:solidFill>
              </a:rPr>
              <a:t>side</a:t>
            </a:r>
            <a:endParaRPr lang="fr-FR" sz="3200" dirty="0">
              <a:solidFill>
                <a:schemeClr val="bg1"/>
              </a:solidFill>
            </a:endParaRP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>
                <a:solidFill>
                  <a:schemeClr val="bg1"/>
                </a:solidFill>
              </a:rPr>
              <a:t>Mutations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>
                <a:solidFill>
                  <a:schemeClr val="bg1"/>
                </a:solidFill>
              </a:rPr>
              <a:t>Performance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endParaRPr lang="fr-FR" sz="3200" dirty="0"/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endParaRPr lang="fr-FR" sz="3200" dirty="0"/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CAA394-8DD0-48A6-BE6D-2A81935CFE6C}"/>
              </a:ext>
            </a:extLst>
          </p:cNvPr>
          <p:cNvSpPr/>
          <p:nvPr/>
        </p:nvSpPr>
        <p:spPr>
          <a:xfrm>
            <a:off x="1361662" y="2157202"/>
            <a:ext cx="6057900" cy="70961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828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test </a:t>
            </a:r>
            <a:r>
              <a:rPr lang="fr-FR" dirty="0" err="1"/>
              <a:t>project</a:t>
            </a:r>
            <a:endParaRPr lang="en-GB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838200" y="1934577"/>
            <a:ext cx="43326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If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downloaded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</a:t>
            </a:r>
            <a:r>
              <a:rPr lang="fr-FR" sz="2800" dirty="0" err="1"/>
              <a:t>Github</a:t>
            </a:r>
            <a:r>
              <a:rPr lang="fr-FR" sz="2800" dirty="0"/>
              <a:t>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fr-FR" sz="2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BE17248-E52A-4878-9D06-340EADCC5E2F}"/>
              </a:ext>
            </a:extLst>
          </p:cNvPr>
          <p:cNvSpPr txBox="1"/>
          <p:nvPr/>
        </p:nvSpPr>
        <p:spPr>
          <a:xfrm>
            <a:off x="1596979" y="3194127"/>
            <a:ext cx="305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 docker-compose up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A451AB2-E5D4-4177-9842-0AD11EB01B16}"/>
              </a:ext>
            </a:extLst>
          </p:cNvPr>
          <p:cNvSpPr txBox="1"/>
          <p:nvPr/>
        </p:nvSpPr>
        <p:spPr>
          <a:xfrm>
            <a:off x="6543541" y="1934577"/>
            <a:ext cx="43326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From</a:t>
            </a:r>
            <a:r>
              <a:rPr lang="fr-FR" sz="2800" dirty="0"/>
              <a:t> a USB key: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92CE324-09FD-45C3-BAA0-D98954DE6CDF}"/>
              </a:ext>
            </a:extLst>
          </p:cNvPr>
          <p:cNvSpPr txBox="1"/>
          <p:nvPr/>
        </p:nvSpPr>
        <p:spPr>
          <a:xfrm>
            <a:off x="7302320" y="3194127"/>
            <a:ext cx="31370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Copy files</a:t>
            </a:r>
          </a:p>
          <a:p>
            <a:endParaRPr lang="fr-FR" dirty="0"/>
          </a:p>
          <a:p>
            <a:r>
              <a:rPr lang="fr-FR" dirty="0"/>
              <a:t>Run 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 ./install-images.sh </a:t>
            </a:r>
          </a:p>
          <a:p>
            <a:r>
              <a:rPr lang="fr-FR" dirty="0"/>
              <a:t>(or install-images.bat)</a:t>
            </a:r>
          </a:p>
          <a:p>
            <a:endParaRPr lang="fr-FR" dirty="0"/>
          </a:p>
          <a:p>
            <a:r>
              <a:rPr lang="fr-FR" dirty="0" err="1"/>
              <a:t>Then</a:t>
            </a:r>
            <a:endParaRPr lang="fr-FR" dirty="0"/>
          </a:p>
          <a:p>
            <a:endParaRPr lang="fr-FR" dirty="0"/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$ docker-compose up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A4E15C7B-88DA-4CBC-BC43-C4B9195DE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4B5B548-3B80-4C6F-932B-C5E7F1EBE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8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A176081-5AB4-4491-B643-8D7006938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941" y="2572797"/>
            <a:ext cx="4390193" cy="335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339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Pagination using input arguments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721003" y="1944103"/>
            <a:ext cx="52987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Since we can pass any argument in a function, it is quite easy to add a “limit” and an “offset” parameters: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70672CA-00AE-46D7-AFE2-301701A65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6924" y="1795049"/>
            <a:ext cx="6129338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@return 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*/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getCompanies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$offset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...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A0EA9C-AD1D-4B34-927D-A5388ACF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F04A6F9-0A24-4CF4-A02F-8E95B2E2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4677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pagination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7"/>
            <a:ext cx="76796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Actually, you don’t even have to bother adding pagination as </a:t>
            </a:r>
            <a:r>
              <a:rPr lang="en-US" sz="2800" dirty="0" err="1"/>
              <a:t>GraphQLite</a:t>
            </a:r>
            <a:r>
              <a:rPr lang="en-US" sz="2800" dirty="0"/>
              <a:t> integrates natively with </a:t>
            </a:r>
            <a:r>
              <a:rPr lang="en-US" sz="2800" dirty="0" err="1"/>
              <a:t>Porpaginas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r>
              <a:rPr lang="en-US" sz="2800" dirty="0" err="1"/>
              <a:t>Porpaginas</a:t>
            </a:r>
            <a:r>
              <a:rPr lang="en-US" sz="2800" dirty="0"/>
              <a:t> is a generic pagination interface.</a:t>
            </a:r>
          </a:p>
          <a:p>
            <a:endParaRPr lang="en-US" sz="2800" dirty="0"/>
          </a:p>
          <a:p>
            <a:r>
              <a:rPr lang="en-US" sz="2800" dirty="0"/>
              <a:t>(and </a:t>
            </a:r>
            <a:r>
              <a:rPr lang="en-US" sz="2800" dirty="0" err="1"/>
              <a:t>Porpaginas</a:t>
            </a:r>
            <a:r>
              <a:rPr lang="en-US" sz="2800" dirty="0"/>
              <a:t> integrates with Doctrine queries)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406AEB-FB56-4E72-BEC9-FAF1BC090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8CC954-CC2F-4492-9C00-9A8818A4F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19285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5EEFBA5D-D708-4CCA-8547-8DDBA406F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901458"/>
            <a:ext cx="10282238" cy="329320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Porpaginas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\Doctrine\ORM\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ORMQueryResult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CompanyController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@return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ORMQueryResult|Company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getCompanies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(?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lang="fr-FR" altLang="fr-FR" sz="1600" i="1" dirty="0" err="1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ORMQueryResult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ORMQueryResult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companyRepository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pagination</a:t>
            </a:r>
            <a:endParaRPr lang="en-US" b="1" dirty="0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5C4D454-51DB-498A-9778-6E38A8FCD83B}"/>
              </a:ext>
            </a:extLst>
          </p:cNvPr>
          <p:cNvCxnSpPr>
            <a:cxnSpLocks/>
          </p:cNvCxnSpPr>
          <p:nvPr/>
        </p:nvCxnSpPr>
        <p:spPr>
          <a:xfrm flipH="1">
            <a:off x="7108968" y="4197419"/>
            <a:ext cx="1763570" cy="0"/>
          </a:xfrm>
          <a:prstGeom prst="straightConnector1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607368A-2619-48BE-B62F-227B0EED1DC9}"/>
              </a:ext>
            </a:extLst>
          </p:cNvPr>
          <p:cNvCxnSpPr>
            <a:cxnSpLocks/>
          </p:cNvCxnSpPr>
          <p:nvPr/>
        </p:nvCxnSpPr>
        <p:spPr>
          <a:xfrm flipH="1">
            <a:off x="3203718" y="4649857"/>
            <a:ext cx="1763570" cy="0"/>
          </a:xfrm>
          <a:prstGeom prst="straightConnector1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FC7106-DB23-41E3-9AFA-0D8FE41BC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9F43C1-394F-481F-A4CF-745064CC9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04341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DE733D7-6B06-44CE-B5D9-9210752D7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063" y="433388"/>
            <a:ext cx="7381875" cy="5991225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0EC02559-6A8C-41B3-9B45-9C55A546215F}"/>
              </a:ext>
            </a:extLst>
          </p:cNvPr>
          <p:cNvCxnSpPr>
            <a:cxnSpLocks/>
          </p:cNvCxnSpPr>
          <p:nvPr/>
        </p:nvCxnSpPr>
        <p:spPr>
          <a:xfrm flipH="1">
            <a:off x="3213654" y="2670313"/>
            <a:ext cx="1782416" cy="0"/>
          </a:xfrm>
          <a:prstGeom prst="straightConnector1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6D01A079-7904-4B57-A5F7-1399FED5003F}"/>
              </a:ext>
            </a:extLst>
          </p:cNvPr>
          <p:cNvCxnSpPr>
            <a:cxnSpLocks/>
          </p:cNvCxnSpPr>
          <p:nvPr/>
        </p:nvCxnSpPr>
        <p:spPr>
          <a:xfrm flipH="1">
            <a:off x="3213655" y="3703983"/>
            <a:ext cx="384311" cy="0"/>
          </a:xfrm>
          <a:prstGeom prst="straightConnector1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cxn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DBCAB9E-32CE-4BD0-919F-7081F6C60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10AD44E-CEC0-4A55-8132-30102E8E7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9646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38815" y="46854"/>
            <a:ext cx="4876800" cy="1470025"/>
          </a:xfrm>
        </p:spPr>
        <p:txBody>
          <a:bodyPr/>
          <a:lstStyle/>
          <a:p>
            <a:r>
              <a:rPr lang="en-GB" sz="4400"/>
              <a:t>Hands on time!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4F1A53A-373F-4EF8-A40A-8FED4240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6054" y="1010921"/>
            <a:ext cx="3711786" cy="3711786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F7C6B9-72B8-4ECD-8BCB-3BC01C07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49DFE-5DD6-4382-8035-D65EABEC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3E0BA-B193-4743-A8F7-1B01719828C7}" type="slidenum">
              <a:rPr lang="en-GB" noProof="0" smtClean="0"/>
              <a:pPr>
                <a:defRPr/>
              </a:pPr>
              <a:t>84</a:t>
            </a:fld>
            <a:endParaRPr lang="en-GB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55C60CC-BA7D-4817-9BB7-C91DF0E90108}"/>
              </a:ext>
            </a:extLst>
          </p:cNvPr>
          <p:cNvSpPr txBox="1">
            <a:spLocks/>
          </p:cNvSpPr>
          <p:nvPr/>
        </p:nvSpPr>
        <p:spPr>
          <a:xfrm>
            <a:off x="1405477" y="1311045"/>
            <a:ext cx="7209885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Getting started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Pagination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Authentication / Authorisation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 err="1">
                <a:solidFill>
                  <a:schemeClr val="bg1"/>
                </a:solidFill>
              </a:rPr>
              <a:t>Autowiring</a:t>
            </a:r>
            <a:endParaRPr lang="en-GB" sz="3200" dirty="0">
              <a:solidFill>
                <a:schemeClr val="bg1"/>
              </a:solidFill>
            </a:endParaRP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The front-end side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Mutations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Performance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endParaRPr lang="en-GB" sz="3200" dirty="0"/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endParaRPr lang="en-GB" sz="3200" dirty="0"/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endParaRPr lang="en-GB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CAA394-8DD0-48A6-BE6D-2A81935CFE6C}"/>
              </a:ext>
            </a:extLst>
          </p:cNvPr>
          <p:cNvSpPr/>
          <p:nvPr/>
        </p:nvSpPr>
        <p:spPr>
          <a:xfrm>
            <a:off x="1361662" y="2866814"/>
            <a:ext cx="6057900" cy="70961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712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Authentication</a:t>
            </a:r>
            <a:endParaRPr lang="en-US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A50D574-F3E1-4318-9F41-3059AB8EE880}"/>
              </a:ext>
            </a:extLst>
          </p:cNvPr>
          <p:cNvSpPr txBox="1"/>
          <p:nvPr/>
        </p:nvSpPr>
        <p:spPr>
          <a:xfrm>
            <a:off x="721003" y="1934577"/>
            <a:ext cx="52987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GraphQLite</a:t>
            </a:r>
            <a:r>
              <a:rPr lang="en-US" sz="2800" dirty="0"/>
              <a:t> – </a:t>
            </a:r>
            <a:r>
              <a:rPr lang="en-US" sz="2800" dirty="0" err="1"/>
              <a:t>Symfony</a:t>
            </a:r>
            <a:r>
              <a:rPr lang="en-US" sz="2800" dirty="0"/>
              <a:t> integration comes with 3 operations:</a:t>
            </a:r>
          </a:p>
          <a:p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“me” query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“login” mutation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“logout” mutation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r>
              <a:rPr lang="en-US" sz="2800" dirty="0"/>
              <a:t>You can use those as soon as </a:t>
            </a:r>
            <a:r>
              <a:rPr lang="en-US" sz="2800" dirty="0" err="1"/>
              <a:t>Symfony</a:t>
            </a:r>
            <a:r>
              <a:rPr lang="en-US" sz="2800" dirty="0"/>
              <a:t> security is setup.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05EAA1BA-8E34-4FC1-81B6-FFF088BBB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24" y="4099206"/>
            <a:ext cx="5630931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me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me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roles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63418D4-72D0-4233-B3F9-D251626EB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25" y="1572190"/>
            <a:ext cx="5630932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mutation login {</a:t>
            </a:r>
            <a:br>
              <a:rPr lang="fr-FR" altLang="fr-FR" sz="2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2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login(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userName:"user1@example.com",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2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2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fr-FR" altLang="fr-FR" sz="2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:"</a:t>
            </a:r>
            <a:r>
              <a:rPr lang="fr-FR" altLang="fr-FR" sz="2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fr-FR" altLang="fr-FR" sz="2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 {</a:t>
            </a:r>
            <a:br>
              <a:rPr lang="fr-FR" altLang="fr-FR" sz="2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2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sz="2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br>
              <a:rPr lang="fr-FR" altLang="fr-FR" sz="2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2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fr-FR" altLang="fr-FR" sz="2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2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47DAF9-AF6D-455D-A496-D00DAC584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E9F231C-D86B-4D5E-8C5E-6DD67A2F0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3750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Authentication</a:t>
            </a:r>
            <a:endParaRPr lang="en-US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A50D574-F3E1-4318-9F41-3059AB8EE880}"/>
              </a:ext>
            </a:extLst>
          </p:cNvPr>
          <p:cNvSpPr txBox="1"/>
          <p:nvPr/>
        </p:nvSpPr>
        <p:spPr>
          <a:xfrm>
            <a:off x="721003" y="1934577"/>
            <a:ext cx="52987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“me” query returns a </a:t>
            </a:r>
            <a:r>
              <a:rPr lang="en-US" sz="2800" dirty="0" err="1"/>
              <a:t>Symfony</a:t>
            </a:r>
            <a:r>
              <a:rPr lang="en-US" sz="2800" dirty="0"/>
              <a:t> “</a:t>
            </a:r>
            <a:r>
              <a:rPr lang="en-US" sz="2800" dirty="0" err="1"/>
              <a:t>UserInterface</a:t>
            </a:r>
            <a:r>
              <a:rPr lang="en-US" sz="2800" dirty="0"/>
              <a:t>”</a:t>
            </a:r>
          </a:p>
          <a:p>
            <a:endParaRPr lang="en-US" sz="2800" dirty="0"/>
          </a:p>
          <a:p>
            <a:r>
              <a:rPr lang="en-US" sz="2800" dirty="0"/>
              <a:t>Therefore, you cannot directly access the “company” or the “email” field from the “me” query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82016E-6BAE-4608-B1AA-03C0FFDB693E}"/>
              </a:ext>
            </a:extLst>
          </p:cNvPr>
          <p:cNvSpPr/>
          <p:nvPr/>
        </p:nvSpPr>
        <p:spPr>
          <a:xfrm>
            <a:off x="7777163" y="1446421"/>
            <a:ext cx="2571750" cy="976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 err="1"/>
              <a:t>UserInterface</a:t>
            </a:r>
            <a:br>
              <a:rPr lang="fr-FR" dirty="0"/>
            </a:b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905106-1298-44DD-A4D2-134384DB3E76}"/>
              </a:ext>
            </a:extLst>
          </p:cNvPr>
          <p:cNvSpPr/>
          <p:nvPr/>
        </p:nvSpPr>
        <p:spPr>
          <a:xfrm>
            <a:off x="7781926" y="2922797"/>
            <a:ext cx="2571750" cy="976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dirty="0"/>
              <a:t>User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D1AC462-1518-495D-9AAD-A42B0B9366FE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H="1" flipV="1">
            <a:off x="9063038" y="2422732"/>
            <a:ext cx="4763" cy="500065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923DCB7-6AE0-4F18-B41D-92DE10E3E20A}"/>
              </a:ext>
            </a:extLst>
          </p:cNvPr>
          <p:cNvSpPr txBox="1"/>
          <p:nvPr/>
        </p:nvSpPr>
        <p:spPr>
          <a:xfrm>
            <a:off x="8210550" y="1828404"/>
            <a:ext cx="1704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- </a:t>
            </a:r>
            <a:r>
              <a:rPr lang="fr-FR" sz="1400" dirty="0" err="1">
                <a:solidFill>
                  <a:schemeClr val="bg1"/>
                </a:solidFill>
              </a:rPr>
              <a:t>getUsername</a:t>
            </a:r>
            <a:br>
              <a:rPr lang="fr-FR" sz="1400" dirty="0">
                <a:solidFill>
                  <a:schemeClr val="bg1"/>
                </a:solidFill>
              </a:rPr>
            </a:br>
            <a:r>
              <a:rPr lang="fr-FR" sz="1400" dirty="0">
                <a:solidFill>
                  <a:schemeClr val="bg1"/>
                </a:solidFill>
              </a:rPr>
              <a:t>- </a:t>
            </a:r>
            <a:r>
              <a:rPr lang="fr-FR" sz="1400" dirty="0" err="1">
                <a:solidFill>
                  <a:schemeClr val="bg1"/>
                </a:solidFill>
              </a:rPr>
              <a:t>getRoles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2BF9E9C-FCE1-45B6-8635-3EC993C053F8}"/>
              </a:ext>
            </a:extLst>
          </p:cNvPr>
          <p:cNvSpPr txBox="1"/>
          <p:nvPr/>
        </p:nvSpPr>
        <p:spPr>
          <a:xfrm>
            <a:off x="8210550" y="3261261"/>
            <a:ext cx="1704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bg1"/>
                </a:solidFill>
              </a:rPr>
              <a:t>- </a:t>
            </a:r>
            <a:r>
              <a:rPr lang="fr-FR" sz="1400" dirty="0" err="1">
                <a:solidFill>
                  <a:schemeClr val="bg1"/>
                </a:solidFill>
              </a:rPr>
              <a:t>getCompany</a:t>
            </a:r>
            <a:endParaRPr lang="fr-FR" sz="1400" dirty="0">
              <a:solidFill>
                <a:schemeClr val="bg1"/>
              </a:solidFill>
            </a:endParaRPr>
          </a:p>
          <a:p>
            <a:r>
              <a:rPr lang="fr-FR" sz="1400" dirty="0">
                <a:solidFill>
                  <a:schemeClr val="bg1"/>
                </a:solidFill>
              </a:rPr>
              <a:t>- </a:t>
            </a:r>
            <a:r>
              <a:rPr lang="fr-FR" sz="1400" dirty="0" err="1">
                <a:solidFill>
                  <a:schemeClr val="bg1"/>
                </a:solidFill>
              </a:rPr>
              <a:t>getEmail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70B0D30-EF16-4AB2-AD27-0C1A9A37E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95E056-00CB-4DE2-8A5C-6F8E8C196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09468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Authentication</a:t>
            </a:r>
            <a:endParaRPr lang="en-US" b="1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76D5DC8-E13A-4E35-B687-6D89187F5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570" y="1314448"/>
            <a:ext cx="9788860" cy="4705352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B2CE704-A106-4198-BDC1-1AF4682A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D18354-077D-4697-BE08-82EB1B8AE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6437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Authentication</a:t>
            </a:r>
            <a:endParaRPr lang="en-US" b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A50D574-F3E1-4318-9F41-3059AB8EE880}"/>
              </a:ext>
            </a:extLst>
          </p:cNvPr>
          <p:cNvSpPr txBox="1"/>
          <p:nvPr/>
        </p:nvSpPr>
        <p:spPr>
          <a:xfrm>
            <a:off x="721003" y="1934577"/>
            <a:ext cx="529879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 access fields from the “User” class you need to use a </a:t>
            </a:r>
            <a:r>
              <a:rPr lang="en-US" sz="2800" dirty="0" err="1"/>
              <a:t>GraphQL</a:t>
            </a:r>
            <a:r>
              <a:rPr lang="en-US" sz="2800" dirty="0"/>
              <a:t> “</a:t>
            </a:r>
            <a:r>
              <a:rPr lang="en-US" sz="2800" b="1" dirty="0"/>
              <a:t>fragment</a:t>
            </a:r>
            <a:r>
              <a:rPr lang="en-US" sz="2800" dirty="0"/>
              <a:t>”.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 “fragment” allows you to access fields from implementations from an interface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2F83650B-FCB6-4C17-AF9A-92960D228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1325" y="1442134"/>
            <a:ext cx="4867275" cy="40934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me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me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userName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roles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... on User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id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id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98BA91-4E1B-4474-B1B4-99F5228D23E5}"/>
              </a:ext>
            </a:extLst>
          </p:cNvPr>
          <p:cNvSpPr/>
          <p:nvPr/>
        </p:nvSpPr>
        <p:spPr>
          <a:xfrm>
            <a:off x="7433324" y="2714084"/>
            <a:ext cx="2182164" cy="2181766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7E9141BA-D2E4-4E6F-94AC-C154A0D56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95D8CB74-66DB-49D3-920F-DEB47B317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5118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8F84BC-4901-418C-9B68-3CC29687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300754-74AF-47DF-B9EF-F903CA3F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A43BED-0BAF-4D1D-A6F2-69949F5D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89</a:t>
            </a:fld>
            <a:endParaRPr lang="fr-FR"/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CD10F350-C489-402E-984B-9AADE764A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8A4632C-BE74-45C4-B677-13CEA4E4F722}"/>
              </a:ext>
            </a:extLst>
          </p:cNvPr>
          <p:cNvSpPr txBox="1"/>
          <p:nvPr/>
        </p:nvSpPr>
        <p:spPr>
          <a:xfrm>
            <a:off x="857767" y="268563"/>
            <a:ext cx="104155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  <a:effectLst>
                  <a:outerShdw blurRad="190500" sx="102000" sy="102000" algn="ctr" rotWithShape="0">
                    <a:prstClr val="black">
                      <a:alpha val="77000"/>
                    </a:prstClr>
                  </a:outerShdw>
                </a:effectLst>
                <a:latin typeface="Impact" panose="020B0806030902050204" pitchFamily="34" charset="0"/>
              </a:rPr>
              <a:t>I WANT THE USER LIST PROTECTED!</a:t>
            </a:r>
          </a:p>
        </p:txBody>
      </p:sp>
    </p:spTree>
    <p:extLst>
      <p:ext uri="{BB962C8B-B14F-4D97-AF65-F5344CB8AC3E}">
        <p14:creationId xmlns:p14="http://schemas.microsoft.com/office/powerpoint/2010/main" val="4143230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38815" y="46854"/>
            <a:ext cx="4876800" cy="1470025"/>
          </a:xfrm>
        </p:spPr>
        <p:txBody>
          <a:bodyPr/>
          <a:lstStyle/>
          <a:p>
            <a:r>
              <a:rPr lang="fr-FR" sz="4400" dirty="0" err="1"/>
              <a:t>GraphQLite</a:t>
            </a:r>
            <a:r>
              <a:rPr lang="fr-FR" sz="4400" dirty="0"/>
              <a:t> workshop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-1993291" y="14642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4F1A53A-373F-4EF8-A40A-8FED4240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6054" y="1010921"/>
            <a:ext cx="3711786" cy="3711786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F7C6B9-72B8-4ECD-8BCB-3BC01C07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49DFE-5DD6-4382-8035-D65EABEC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3E0BA-B193-4743-A8F7-1B01719828C7}" type="slidenum">
              <a:rPr lang="en-GB" noProof="0" smtClean="0"/>
              <a:pPr>
                <a:defRPr/>
              </a:pPr>
              <a:t>9</a:t>
            </a:fld>
            <a:endParaRPr lang="en-GB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55C60CC-BA7D-4817-9BB7-C91DF0E90108}"/>
              </a:ext>
            </a:extLst>
          </p:cNvPr>
          <p:cNvSpPr txBox="1">
            <a:spLocks/>
          </p:cNvSpPr>
          <p:nvPr/>
        </p:nvSpPr>
        <p:spPr>
          <a:xfrm>
            <a:off x="462502" y="2244495"/>
            <a:ext cx="7209885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 err="1"/>
              <a:t>What</a:t>
            </a:r>
            <a:r>
              <a:rPr lang="fr-FR" sz="3200" dirty="0"/>
              <a:t> </a:t>
            </a:r>
            <a:r>
              <a:rPr lang="fr-FR" sz="3200" dirty="0" err="1"/>
              <a:t>is</a:t>
            </a:r>
            <a:r>
              <a:rPr lang="fr-FR" sz="3200" dirty="0"/>
              <a:t> </a:t>
            </a:r>
            <a:r>
              <a:rPr lang="fr-FR" sz="3200" dirty="0" err="1"/>
              <a:t>GraphQL</a:t>
            </a:r>
            <a:r>
              <a:rPr lang="fr-FR" sz="3200" dirty="0"/>
              <a:t>?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 err="1"/>
              <a:t>GraphQL</a:t>
            </a:r>
            <a:r>
              <a:rPr lang="fr-FR" sz="3200" dirty="0"/>
              <a:t> type system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/>
              <a:t>The </a:t>
            </a:r>
            <a:r>
              <a:rPr lang="fr-FR" sz="3200" dirty="0" err="1"/>
              <a:t>GraphQL</a:t>
            </a:r>
            <a:r>
              <a:rPr lang="fr-FR" sz="3200" dirty="0"/>
              <a:t> </a:t>
            </a:r>
            <a:r>
              <a:rPr lang="fr-FR" sz="3200" dirty="0" err="1"/>
              <a:t>ecosystem</a:t>
            </a:r>
            <a:r>
              <a:rPr lang="fr-FR" sz="3200" dirty="0"/>
              <a:t> in PHP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fr-FR" sz="3200" dirty="0" err="1"/>
              <a:t>GraphQLite</a:t>
            </a:r>
            <a:endParaRPr lang="fr-FR" sz="3200" dirty="0"/>
          </a:p>
          <a:p>
            <a:pPr algn="l">
              <a:lnSpc>
                <a:spcPct val="150000"/>
              </a:lnSpc>
              <a:buSzPct val="80000"/>
            </a:pPr>
            <a:endParaRPr lang="fr-FR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34657D-AE76-4CD3-A135-C252C95016BA}"/>
              </a:ext>
            </a:extLst>
          </p:cNvPr>
          <p:cNvSpPr/>
          <p:nvPr/>
        </p:nvSpPr>
        <p:spPr>
          <a:xfrm>
            <a:off x="462501" y="2361990"/>
            <a:ext cx="6595523" cy="70961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7652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99E88877-BC17-4395-8330-2059A8700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155" y="1397196"/>
            <a:ext cx="9318577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TheCodingMachine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GraphQLite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\Annotations\Right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UserController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//…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/**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fr-FR" altLang="fr-FR" sz="1600" b="1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@Right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("ROLE_ADMIN")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16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@return </a:t>
            </a:r>
            <a:r>
              <a:rPr kumimoji="0" lang="fr-FR" altLang="fr-FR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ORMQueryResult|User</a:t>
            </a: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(?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new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ORMQueryResult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userRepository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Authorization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47F924-2EE8-4330-A500-18606DE27278}"/>
              </a:ext>
            </a:extLst>
          </p:cNvPr>
          <p:cNvSpPr/>
          <p:nvPr/>
        </p:nvSpPr>
        <p:spPr>
          <a:xfrm>
            <a:off x="2133601" y="3132859"/>
            <a:ext cx="2900362" cy="296141"/>
          </a:xfrm>
          <a:prstGeom prst="rect">
            <a:avLst/>
          </a:prstGeom>
          <a:noFill/>
          <a:ln w="76200" cap="flat" cmpd="sng" algn="ctr">
            <a:solidFill>
              <a:schemeClr val="accent2">
                <a:alpha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CE50ACE-8D91-44A0-B429-A0512A5E646E}"/>
              </a:ext>
            </a:extLst>
          </p:cNvPr>
          <p:cNvSpPr txBox="1"/>
          <p:nvPr/>
        </p:nvSpPr>
        <p:spPr>
          <a:xfrm>
            <a:off x="2292627" y="5287377"/>
            <a:ext cx="76796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@Right annotations should be used with @Field too!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EA09DF7-A4F7-4AA6-B491-B0AC04CD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4E10B75-15EA-479F-95EE-AE623F66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42574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Fine </a:t>
            </a:r>
            <a:r>
              <a:rPr lang="fr-FR" dirty="0" err="1"/>
              <a:t>grained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endParaRPr lang="en-US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7188A11-10AE-4624-A17F-D139A23FCE61}"/>
              </a:ext>
            </a:extLst>
          </p:cNvPr>
          <p:cNvSpPr txBox="1"/>
          <p:nvPr/>
        </p:nvSpPr>
        <p:spPr>
          <a:xfrm>
            <a:off x="2292627" y="1934577"/>
            <a:ext cx="76796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Sometimes, you need to grant access to a resource based on complex rules.</a:t>
            </a:r>
          </a:p>
          <a:p>
            <a:endParaRPr lang="en-US" sz="2800" dirty="0"/>
          </a:p>
          <a:p>
            <a:r>
              <a:rPr lang="en-US" sz="2800" dirty="0"/>
              <a:t>For instance:</a:t>
            </a:r>
          </a:p>
          <a:p>
            <a:endParaRPr lang="en-US" sz="2800" dirty="0"/>
          </a:p>
          <a:p>
            <a:r>
              <a:rPr lang="en-US" sz="2800" dirty="0"/>
              <a:t>“I can view only emails from my users in my own company”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3A84CAF-2D8C-4327-B336-24C4E348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7DC47C-E619-4288-90CB-3CCB4640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1329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Fine </a:t>
            </a:r>
            <a:r>
              <a:rPr lang="fr-FR" dirty="0" err="1"/>
              <a:t>grained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endParaRPr lang="en-US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806A5BD-F4D7-4BE6-A5C9-2A6C3A9E3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621" y="1367714"/>
            <a:ext cx="11418510" cy="470898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fr-FR" altLang="fr-FR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@Type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UserInterface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Serializable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2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//…</a:t>
            </a:r>
            <a:br>
              <a:rPr lang="fr-FR" altLang="fr-FR" sz="2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@Field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lang="fr-FR" altLang="fr-FR" sz="2000" b="1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@Security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this.getCompany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user.getCompany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()", 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failWith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fr-FR" altLang="fr-FR" sz="20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*/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getEmail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 ?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email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3EAB552-6710-434D-A984-FCB43F0DA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1EC7B9-8497-497C-8DE2-BA03F71BB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67617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Fine </a:t>
            </a:r>
            <a:r>
              <a:rPr lang="fr-FR" dirty="0" err="1"/>
              <a:t>grained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r>
              <a:rPr lang="fr-FR" dirty="0"/>
              <a:t> (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voters</a:t>
            </a:r>
            <a:r>
              <a:rPr lang="fr-FR" dirty="0"/>
              <a:t>)</a:t>
            </a:r>
            <a:endParaRPr lang="en-US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806A5BD-F4D7-4BE6-A5C9-2A6C3A9E3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621" y="1367714"/>
            <a:ext cx="11090104" cy="470898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fr-FR" altLang="fr-FR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@Type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*/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UserInterface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Serializable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2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//…</a:t>
            </a:r>
            <a:br>
              <a:rPr lang="fr-FR" altLang="fr-FR" sz="2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sz="20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@Field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lang="fr-FR" altLang="fr-FR" sz="2000" b="1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@Security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fr-FR" sz="2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fr-FR" sz="2000" i="1" dirty="0" err="1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is_granted</a:t>
            </a:r>
            <a:r>
              <a:rPr lang="en-US" altLang="fr-FR" sz="2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('email', this)", </a:t>
            </a:r>
            <a:r>
              <a:rPr lang="en-US" altLang="fr-FR" sz="2000" i="1" dirty="0" err="1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failWith</a:t>
            </a:r>
            <a:r>
              <a:rPr lang="en-US" altLang="fr-FR" sz="20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=null</a:t>
            </a: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*/</a:t>
            </a:r>
            <a:b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getEmail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 ?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email</a:t>
            </a: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20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20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DC9DE88-949E-4E12-BD3C-C7A3A84BC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C11E17F-F5E7-479D-A9E1-B8E355A3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2856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Fine </a:t>
            </a:r>
            <a:r>
              <a:rPr lang="fr-FR" dirty="0" err="1"/>
              <a:t>grained</a:t>
            </a:r>
            <a:r>
              <a:rPr lang="fr-FR" dirty="0"/>
              <a:t> </a:t>
            </a:r>
            <a:r>
              <a:rPr lang="fr-FR" dirty="0" err="1"/>
              <a:t>authorization</a:t>
            </a:r>
            <a:endParaRPr lang="en-US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7188A11-10AE-4624-A17F-D139A23FCE61}"/>
              </a:ext>
            </a:extLst>
          </p:cNvPr>
          <p:cNvSpPr txBox="1"/>
          <p:nvPr/>
        </p:nvSpPr>
        <p:spPr>
          <a:xfrm>
            <a:off x="2292627" y="1934577"/>
            <a:ext cx="76796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Notice how security annotations are directly added to the model rather than at the controller level.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3A84CAF-2D8C-4327-B336-24C4E348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7DC47C-E619-4288-90CB-3CCB4640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94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2BEBE07-B768-4AC6-9B22-1DE1FA486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262" y="1995379"/>
            <a:ext cx="1471721" cy="147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125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8F84BC-4901-418C-9B68-3CC29687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74746912-D2EF-47F2-8C5F-C98536B49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763"/>
            <a:ext cx="12258672" cy="6895502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7300754-74AF-47DF-B9EF-F903CA3F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A43BED-0BAF-4D1D-A6F2-69949F5DD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95</a:t>
            </a:fld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3695A2D-8D3B-49BC-BA27-38C2440D16B7}"/>
              </a:ext>
            </a:extLst>
          </p:cNvPr>
          <p:cNvSpPr txBox="1"/>
          <p:nvPr/>
        </p:nvSpPr>
        <p:spPr>
          <a:xfrm>
            <a:off x="1391664" y="273326"/>
            <a:ext cx="93477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  <a:effectLst>
                  <a:outerShdw blurRad="190500" sx="102000" sy="102000" algn="ctr" rotWithShape="0">
                    <a:prstClr val="black">
                      <a:alpha val="77000"/>
                    </a:prstClr>
                  </a:outerShdw>
                </a:effectLst>
                <a:latin typeface="Impact" panose="020B0806030902050204" pitchFamily="34" charset="0"/>
              </a:rPr>
              <a:t>WE NEED TO COMPUTE THE VAT!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C9E22A3-4373-4239-ACC6-F2DF3BF0B578}"/>
              </a:ext>
            </a:extLst>
          </p:cNvPr>
          <p:cNvSpPr txBox="1"/>
          <p:nvPr/>
        </p:nvSpPr>
        <p:spPr>
          <a:xfrm>
            <a:off x="1923995" y="5674495"/>
            <a:ext cx="82830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000" dirty="0">
                <a:solidFill>
                  <a:schemeClr val="bg1"/>
                </a:solidFill>
                <a:effectLst>
                  <a:outerShdw blurRad="190500" sx="102000" sy="102000" algn="ctr" rotWithShape="0">
                    <a:prstClr val="black">
                      <a:alpha val="77000"/>
                    </a:prstClr>
                  </a:outerShdw>
                </a:effectLst>
                <a:latin typeface="Impact" panose="020B0806030902050204" pitchFamily="34" charset="0"/>
              </a:rPr>
              <a:t>FOR EVERY PRODUCT! NOW!</a:t>
            </a:r>
          </a:p>
        </p:txBody>
      </p:sp>
    </p:spTree>
    <p:extLst>
      <p:ext uri="{BB962C8B-B14F-4D97-AF65-F5344CB8AC3E}">
        <p14:creationId xmlns:p14="http://schemas.microsoft.com/office/powerpoint/2010/main" val="10589974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38815" y="46854"/>
            <a:ext cx="4876800" cy="1470025"/>
          </a:xfrm>
        </p:spPr>
        <p:txBody>
          <a:bodyPr/>
          <a:lstStyle/>
          <a:p>
            <a:r>
              <a:rPr lang="en-GB" sz="4400"/>
              <a:t>Hands on time!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4F1A53A-373F-4EF8-A40A-8FED4240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6054" y="1010921"/>
            <a:ext cx="3711786" cy="3711786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F7C6B9-72B8-4ECD-8BCB-3BC01C072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49DFE-5DD6-4382-8035-D65EABEC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73E0BA-B193-4743-A8F7-1B01719828C7}" type="slidenum">
              <a:rPr lang="en-GB" noProof="0" smtClean="0"/>
              <a:pPr>
                <a:defRPr/>
              </a:pPr>
              <a:t>96</a:t>
            </a:fld>
            <a:endParaRPr lang="en-GB" noProof="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55C60CC-BA7D-4817-9BB7-C91DF0E90108}"/>
              </a:ext>
            </a:extLst>
          </p:cNvPr>
          <p:cNvSpPr txBox="1">
            <a:spLocks/>
          </p:cNvSpPr>
          <p:nvPr/>
        </p:nvSpPr>
        <p:spPr>
          <a:xfrm>
            <a:off x="1405477" y="1311045"/>
            <a:ext cx="7209885" cy="14700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Getting started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Pagination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Authentication / Authorisation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 err="1">
                <a:solidFill>
                  <a:schemeClr val="bg1"/>
                </a:solidFill>
              </a:rPr>
              <a:t>Autowiring</a:t>
            </a:r>
            <a:endParaRPr lang="en-GB" sz="3200" dirty="0">
              <a:solidFill>
                <a:schemeClr val="bg1"/>
              </a:solidFill>
            </a:endParaRP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The front-end side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Mutations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r>
              <a:rPr lang="en-GB" sz="3200" dirty="0">
                <a:solidFill>
                  <a:schemeClr val="bg1"/>
                </a:solidFill>
              </a:rPr>
              <a:t>Performance</a:t>
            </a:r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endParaRPr lang="en-GB" sz="3200" dirty="0"/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endParaRPr lang="en-GB" sz="3200" dirty="0"/>
          </a:p>
          <a:p>
            <a:pPr marL="571500" indent="-571500" algn="l">
              <a:lnSpc>
                <a:spcPct val="150000"/>
              </a:lnSpc>
              <a:buSzPct val="80000"/>
              <a:buFontTx/>
              <a:buChar char="►"/>
            </a:pPr>
            <a:endParaRPr lang="en-GB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CAA394-8DD0-48A6-BE6D-2A81935CFE6C}"/>
              </a:ext>
            </a:extLst>
          </p:cNvPr>
          <p:cNvSpPr/>
          <p:nvPr/>
        </p:nvSpPr>
        <p:spPr>
          <a:xfrm>
            <a:off x="1361662" y="3633577"/>
            <a:ext cx="6057900" cy="70961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4220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our sample</a:t>
            </a:r>
            <a:endParaRPr lang="en-US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C1D52A1-7CDB-444D-A553-78B5AF220D4B}"/>
              </a:ext>
            </a:extLst>
          </p:cNvPr>
          <p:cNvSpPr txBox="1"/>
          <p:nvPr/>
        </p:nvSpPr>
        <p:spPr>
          <a:xfrm>
            <a:off x="721003" y="1934577"/>
            <a:ext cx="51559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GraphQLite</a:t>
            </a:r>
            <a:r>
              <a:rPr lang="en-US" sz="2800" dirty="0"/>
              <a:t> makes it trivial to compute a "dynamic" field.</a:t>
            </a:r>
          </a:p>
          <a:p>
            <a:endParaRPr lang="en-US" sz="2800" dirty="0"/>
          </a:p>
          <a:p>
            <a:r>
              <a:rPr lang="en-US" sz="2800" dirty="0"/>
              <a:t>In our application, let's add a field to the "Product" type that computes the VAT of a product: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481A1ED-5286-4899-B790-660D8A5AB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6923" y="1887526"/>
            <a:ext cx="6096001" cy="341632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…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@Field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getVat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():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0.2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80154F98-7C46-4062-BDEA-D36CA06F5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D5A760F-4C61-4443-BC1D-185C3A3B7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4210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our sample</a:t>
            </a:r>
            <a:endParaRPr lang="en-US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292627" y="1934576"/>
            <a:ext cx="76796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But sometimes, you need extra logic.</a:t>
            </a:r>
          </a:p>
          <a:p>
            <a:endParaRPr lang="en-US" sz="2800" dirty="0"/>
          </a:p>
          <a:p>
            <a:r>
              <a:rPr lang="en-US" sz="2800" dirty="0"/>
              <a:t>Your logic depends on complex services and does not belong to an entity / a model.</a:t>
            </a:r>
          </a:p>
          <a:p>
            <a:endParaRPr lang="en-US" sz="2800" dirty="0"/>
          </a:p>
          <a:p>
            <a:r>
              <a:rPr lang="en-US" sz="2800" dirty="0"/>
              <a:t>You need to access </a:t>
            </a:r>
            <a:r>
              <a:rPr lang="en-US" sz="2800" b="1" dirty="0"/>
              <a:t>a service</a:t>
            </a:r>
            <a:r>
              <a:rPr lang="en-US" sz="2800" dirty="0"/>
              <a:t> from a @Field annotated method in an entity.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3812C2C-AD0C-4636-B718-318108B8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D6CDB4-ADD4-4221-9679-1AFD9A6D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0788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our sample</a:t>
            </a:r>
            <a:endParaRPr lang="en-US" b="1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48A0A8D4-1D37-4D47-93D2-E30DB2C3C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5875" y="1739115"/>
            <a:ext cx="9010650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…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/**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@Field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 </a:t>
            </a:r>
            <a:r>
              <a:rPr kumimoji="0" lang="fr-FR" altLang="fr-FR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fr-FR" altLang="fr-FR" b="1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Autowire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(for="$</a:t>
            </a:r>
            <a:r>
              <a:rPr kumimoji="0" lang="fr-FR" altLang="fr-FR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vatService</a:t>
            </a: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*/</a:t>
            </a:r>
            <a:b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getVat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VatService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vatService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vatService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getVat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DCCC9C-CEB2-4135-AEBE-7B7D57F9EEAC}"/>
              </a:ext>
            </a:extLst>
          </p:cNvPr>
          <p:cNvSpPr/>
          <p:nvPr/>
        </p:nvSpPr>
        <p:spPr>
          <a:xfrm>
            <a:off x="2215805" y="3429000"/>
            <a:ext cx="4013545" cy="347663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D2D7525-F243-4487-8C6F-DCB72CE5C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3AE76C-9DFC-44A0-B366-9AE13E0E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A1DAD-13E3-4EA6-AF70-01E6BDBC934B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15600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e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F3088"/>
      </a:accent1>
      <a:accent2>
        <a:srgbClr val="E0B3A6"/>
      </a:accent2>
      <a:accent3>
        <a:srgbClr val="EF4136"/>
      </a:accent3>
      <a:accent4>
        <a:srgbClr val="34383C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20540</TotalTime>
  <Words>7727</Words>
  <Application>Microsoft Office PowerPoint</Application>
  <PresentationFormat>Grand écran</PresentationFormat>
  <Paragraphs>1066</Paragraphs>
  <Slides>155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155</vt:i4>
      </vt:variant>
    </vt:vector>
  </HeadingPairs>
  <TitlesOfParts>
    <vt:vector size="164" baseType="lpstr">
      <vt:lpstr>Arial</vt:lpstr>
      <vt:lpstr>Calibri</vt:lpstr>
      <vt:lpstr>Consolas</vt:lpstr>
      <vt:lpstr>Courier New</vt:lpstr>
      <vt:lpstr>Franklin Gothic Book</vt:lpstr>
      <vt:lpstr>Franklin Gothic Medium</vt:lpstr>
      <vt:lpstr>Impact</vt:lpstr>
      <vt:lpstr>Ink Free</vt:lpstr>
      <vt:lpstr>Thème Office</vt:lpstr>
      <vt:lpstr>GraphQLite workshop</vt:lpstr>
      <vt:lpstr>GraphQLite workshop</vt:lpstr>
      <vt:lpstr>« me »</vt:lpstr>
      <vt:lpstr>Setting up your environment</vt:lpstr>
      <vt:lpstr>Setting up the test project</vt:lpstr>
      <vt:lpstr>Our test project</vt:lpstr>
      <vt:lpstr>Our test project</vt:lpstr>
      <vt:lpstr>Our test project</vt:lpstr>
      <vt:lpstr>GraphQLite workshop</vt:lpstr>
      <vt:lpstr>GraphQL ?</vt:lpstr>
      <vt:lpstr>GraphQL ?</vt:lpstr>
      <vt:lpstr>GraphQL ?</vt:lpstr>
      <vt:lpstr>A bit of history</vt:lpstr>
      <vt:lpstr>A bit of history</vt:lpstr>
      <vt:lpstr>A bit of history</vt:lpstr>
      <vt:lpstr>A bit of history</vt:lpstr>
      <vt:lpstr>A bit of history</vt:lpstr>
      <vt:lpstr>A bit of history</vt:lpstr>
      <vt:lpstr>GraphQL ?</vt:lpstr>
      <vt:lpstr>Why GraphQL?</vt:lpstr>
      <vt:lpstr>What problem does GraphQL solve?</vt:lpstr>
      <vt:lpstr>What problem does GraphQL solve?</vt:lpstr>
      <vt:lpstr>What problem does GraphQL solve?</vt:lpstr>
      <vt:lpstr>What problem does GraphQL solve?</vt:lpstr>
      <vt:lpstr>What problem does GraphQL solve?</vt:lpstr>
      <vt:lpstr>What problem does GraphQL solve?</vt:lpstr>
      <vt:lpstr>GraphQLite workshop</vt:lpstr>
      <vt:lpstr>Types</vt:lpstr>
      <vt:lpstr>Présentation PowerPoint</vt:lpstr>
      <vt:lpstr>Types</vt:lpstr>
      <vt:lpstr>Types</vt:lpstr>
      <vt:lpstr>Types</vt:lpstr>
      <vt:lpstr>Types</vt:lpstr>
      <vt:lpstr>Mutations</vt:lpstr>
      <vt:lpstr>GraphQLite workshop</vt:lpstr>
      <vt:lpstr>Ecosystem (a small part of…)</vt:lpstr>
      <vt:lpstr>Zoom on GraphQL in PHP</vt:lpstr>
      <vt:lpstr>Zoom on GraphQL in PHP</vt:lpstr>
      <vt:lpstr>Zoom on GraphQL in PHP</vt:lpstr>
      <vt:lpstr>Zoom of Webonyx/GraphQL-PHP</vt:lpstr>
      <vt:lpstr>Zoom of Webonyx/GraphQL-PHP</vt:lpstr>
      <vt:lpstr>Zoom of Webonyx/GraphQL-PHP</vt:lpstr>
      <vt:lpstr>Costs VS benefits</vt:lpstr>
      <vt:lpstr>You need a wrapper library</vt:lpstr>
      <vt:lpstr>Strategies</vt:lpstr>
      <vt:lpstr>Strategies</vt:lpstr>
      <vt:lpstr>Schema-first: Lighthouse (Laravel)</vt:lpstr>
      <vt:lpstr>Code-first: API Platform (Symfony)</vt:lpstr>
      <vt:lpstr>Picking a GraphQL library (disclaimer: probably biased view)</vt:lpstr>
      <vt:lpstr>Picking a GraphQL library (disclaimer: probably biased view)</vt:lpstr>
      <vt:lpstr>Picking a GraphQL library (disclaimer: probably biased view)</vt:lpstr>
      <vt:lpstr>Picking a GraphQL library (disclaimer: probably biased view)</vt:lpstr>
      <vt:lpstr>Picking a GraphQL library (disclaimer: probably biased view)</vt:lpstr>
      <vt:lpstr>GraphQLite workshop</vt:lpstr>
      <vt:lpstr>The idea</vt:lpstr>
      <vt:lpstr>The idea</vt:lpstr>
      <vt:lpstr>The idea</vt:lpstr>
      <vt:lpstr>The idea</vt:lpstr>
      <vt:lpstr>The idea</vt:lpstr>
      <vt:lpstr>The idea</vt:lpstr>
      <vt:lpstr>Works well with Doctrine</vt:lpstr>
      <vt:lpstr>GraphQLite</vt:lpstr>
      <vt:lpstr>Hands on time!</vt:lpstr>
      <vt:lpstr>Our playground: a marketplace!</vt:lpstr>
      <vt:lpstr>Our playground</vt:lpstr>
      <vt:lpstr>Our playground</vt:lpstr>
      <vt:lpstr>Présentation PowerPoint</vt:lpstr>
      <vt:lpstr>First query</vt:lpstr>
      <vt:lpstr>First query</vt:lpstr>
      <vt:lpstr>First query</vt:lpstr>
      <vt:lpstr>First query</vt:lpstr>
      <vt:lpstr>Présentation PowerPoint</vt:lpstr>
      <vt:lpstr>First query</vt:lpstr>
      <vt:lpstr>First query</vt:lpstr>
      <vt:lpstr>First query</vt:lpstr>
      <vt:lpstr>First query</vt:lpstr>
      <vt:lpstr>First query</vt:lpstr>
      <vt:lpstr>Présentation PowerPoint</vt:lpstr>
      <vt:lpstr>Hands on time!</vt:lpstr>
      <vt:lpstr>Pagination using input arguments</vt:lpstr>
      <vt:lpstr>Native pagination</vt:lpstr>
      <vt:lpstr>Native pagination</vt:lpstr>
      <vt:lpstr>Présentation PowerPoint</vt:lpstr>
      <vt:lpstr>Hands on time!</vt:lpstr>
      <vt:lpstr>Authentication</vt:lpstr>
      <vt:lpstr>Authentication</vt:lpstr>
      <vt:lpstr>Authentication</vt:lpstr>
      <vt:lpstr>Authentication</vt:lpstr>
      <vt:lpstr>Présentation PowerPoint</vt:lpstr>
      <vt:lpstr>Authorization</vt:lpstr>
      <vt:lpstr>Fine grained authorization</vt:lpstr>
      <vt:lpstr>Fine grained authorization</vt:lpstr>
      <vt:lpstr>Fine grained authorization (using voters)</vt:lpstr>
      <vt:lpstr>Fine grained authorization</vt:lpstr>
      <vt:lpstr>Présentation PowerPoint</vt:lpstr>
      <vt:lpstr>Hands on time!</vt:lpstr>
      <vt:lpstr>Improving our sample</vt:lpstr>
      <vt:lpstr>Improving our sample</vt:lpstr>
      <vt:lpstr>Improving our sample</vt:lpstr>
      <vt:lpstr>Présentation PowerPoint</vt:lpstr>
      <vt:lpstr>Improving our sample</vt:lpstr>
      <vt:lpstr>Improving our sample</vt:lpstr>
      <vt:lpstr>Hands on time!</vt:lpstr>
      <vt:lpstr>GraphQL on the client side</vt:lpstr>
      <vt:lpstr>GraphQL on the client side</vt:lpstr>
      <vt:lpstr>GraphQL on the client side About Relay</vt:lpstr>
      <vt:lpstr>Zoom on Apollo</vt:lpstr>
      <vt:lpstr>GraphQL on the client side – with types!</vt:lpstr>
      <vt:lpstr>GraphQL on the client side – with types!</vt:lpstr>
      <vt:lpstr>Generating queries and types</vt:lpstr>
      <vt:lpstr>Generating queries and types</vt:lpstr>
      <vt:lpstr>Présentation PowerPoint</vt:lpstr>
      <vt:lpstr>End-to-end typing</vt:lpstr>
      <vt:lpstr>But where is Redux?</vt:lpstr>
      <vt:lpstr>Présentation PowerPoint</vt:lpstr>
      <vt:lpstr>Hands on time!</vt:lpstr>
      <vt:lpstr>Mutations</vt:lpstr>
      <vt:lpstr>Mutations</vt:lpstr>
      <vt:lpstr>Mutations</vt:lpstr>
      <vt:lpstr>Mutations</vt:lpstr>
      <vt:lpstr>Mutations</vt:lpstr>
      <vt:lpstr>Mutations</vt:lpstr>
      <vt:lpstr>Présentation PowerPoint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Hands on time!</vt:lpstr>
      <vt:lpstr>Performance</vt:lpstr>
      <vt:lpstr>Performance</vt:lpstr>
      <vt:lpstr>Performance</vt:lpstr>
      <vt:lpstr>Performance</vt:lpstr>
      <vt:lpstr>Performance</vt:lpstr>
      <vt:lpstr>Performance</vt:lpstr>
      <vt:lpstr>Performance</vt:lpstr>
      <vt:lpstr>Performance</vt:lpstr>
      <vt:lpstr>Performance</vt:lpstr>
      <vt:lpstr>Data-loader pattern: some problems</vt:lpstr>
      <vt:lpstr>Performance: solutions?</vt:lpstr>
      <vt:lpstr>Performance: solutions?</vt:lpstr>
      <vt:lpstr>Performance: solutions?</vt:lpstr>
      <vt:lpstr>More features?</vt:lpstr>
      <vt:lpstr>More features!</vt:lpstr>
      <vt:lpstr>What’s next?</vt:lpstr>
      <vt:lpstr>So… GraphQL everywhere?</vt:lpstr>
      <vt:lpstr>GraphQL everywhere?</vt:lpstr>
      <vt:lpstr>GraphQL everywhere?</vt:lpstr>
      <vt:lpstr>GraphQL everywhere?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Pierre</dc:creator>
  <cp:lastModifiedBy>David Négrier</cp:lastModifiedBy>
  <cp:revision>471</cp:revision>
  <dcterms:created xsi:type="dcterms:W3CDTF">2017-10-17T07:44:55Z</dcterms:created>
  <dcterms:modified xsi:type="dcterms:W3CDTF">2020-02-19T10:51:40Z</dcterms:modified>
</cp:coreProperties>
</file>